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diagrams/colors1.xml" ContentType="application/vnd.openxmlformats-officedocument.drawingml.diagramColors+xml"/>
  <Override PartName="/ppt/diagrams/drawing2.xml" ContentType="application/vnd.ms-office.drawingml.diagramDrawing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diagrams/quickStyle2.xml" ContentType="application/vnd.openxmlformats-officedocument.drawingml.diagramStyl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Override PartName="/ppt/diagrams/quickStyle1.xml" ContentType="application/vnd.openxmlformats-officedocument.drawingml.diagramStyle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Default Extension="wdp" ContentType="image/vnd.ms-photo"/>
  <Override PartName="/ppt/slideLayouts/slideLayout10.xml" ContentType="application/vnd.openxmlformats-officedocument.presentationml.slideLayout+xml"/>
  <Override PartName="/ppt/diagrams/layout2.xml" ContentType="application/vnd.openxmlformats-officedocument.drawingml.diagramLayout+xml"/>
  <Override PartName="/ppt/diagrams/layout1.xml" ContentType="application/vnd.openxmlformats-officedocument.drawingml.diagramLayout+xml"/>
  <Override PartName="/ppt/diagrams/data2.xml" ContentType="application/vnd.openxmlformats-officedocument.drawingml.diagramData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diagrams/data1.xml" ContentType="application/vnd.openxmlformats-officedocument.drawingml.diagramData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diagrams/colors2.xml" ContentType="application/vnd.openxmlformats-officedocument.drawingml.diagramColors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ppt/diagrams/drawing1.xml" ContentType="application/vnd.ms-office.drawingml.diagramDrawing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71" r:id="rId4"/>
    <p:sldId id="415" r:id="rId5"/>
    <p:sldId id="416" r:id="rId6"/>
    <p:sldId id="418" r:id="rId7"/>
    <p:sldId id="390" r:id="rId8"/>
    <p:sldId id="273" r:id="rId9"/>
    <p:sldId id="289" r:id="rId10"/>
    <p:sldId id="291" r:id="rId11"/>
    <p:sldId id="295" r:id="rId12"/>
    <p:sldId id="417" r:id="rId13"/>
    <p:sldId id="338" r:id="rId14"/>
    <p:sldId id="328" r:id="rId15"/>
    <p:sldId id="410" r:id="rId16"/>
    <p:sldId id="414" r:id="rId17"/>
    <p:sldId id="411" r:id="rId18"/>
    <p:sldId id="407" r:id="rId19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32767"/>
    </p:ext>
    <p:ext uri="{FD5EFAAD-0ECE-453E-9831-46B23BE46B34}">
      <p15:chartTrackingRefBased xmlns:p15="http://schemas.microsoft.com/office/powerpoint/2012/main" xmlns="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893B40C-721F-406D-85E1-83C549725176}" v="171" dt="2023-10-26T12:13:36.72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2833802-FEF1-4C79-8D5D-14CF1EAF98D9}" styleName="Estilo Claro 2 - Ênfas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8EC20E35-A176-4012-BC5E-935CFFF8708E}" styleName="Estilo Médio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C083E6E3-FA7D-4D7B-A595-EF9225AFEA82}" styleName="Estilo Claro 1 - Ênfase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73A0DAA-6AF3-43AB-8588-CEC1D06C72B9}" styleName="Estilo Mé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Estilo Médio 2 - Ênfase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3B4B98B0-60AC-42C2-AFA5-B58CD77FA1E5}" styleName="Estilo Claro 1 - Ênfas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showOutlineIcons="0" horzBarState="maximized">
    <p:restoredLeft sz="14995" autoAdjust="0"/>
    <p:restoredTop sz="94660"/>
  </p:normalViewPr>
  <p:slideViewPr>
    <p:cSldViewPr snapToGrid="0">
      <p:cViewPr>
        <p:scale>
          <a:sx n="66" d="100"/>
          <a:sy n="66" d="100"/>
        </p:scale>
        <p:origin x="-2226" y="-1110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E512D2A-1048-4BA3-9713-9EF398DF4981}" type="doc">
      <dgm:prSet loTypeId="urn:microsoft.com/office/officeart/2005/8/layout/vList2" loCatId="list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D690931-1317-4E82-8011-C179F50024BE}">
      <dgm:prSet/>
      <dgm:spPr/>
      <dgm:t>
        <a:bodyPr/>
        <a:lstStyle/>
        <a:p>
          <a:r>
            <a:rPr lang="pt-BR" dirty="0" smtClean="0"/>
            <a:t>Apresentação do Problema</a:t>
          </a:r>
          <a:endParaRPr lang="en-US" dirty="0"/>
        </a:p>
      </dgm:t>
    </dgm:pt>
    <dgm:pt modelId="{00020578-9FA4-4CA9-A72F-BCF017851424}" type="parTrans" cxnId="{BC1C6156-500A-4BD1-AA66-93433A859516}">
      <dgm:prSet/>
      <dgm:spPr/>
      <dgm:t>
        <a:bodyPr/>
        <a:lstStyle/>
        <a:p>
          <a:endParaRPr lang="en-US"/>
        </a:p>
      </dgm:t>
    </dgm:pt>
    <dgm:pt modelId="{6442F7DF-2EAB-4530-8511-CF8E0496B06A}" type="sibTrans" cxnId="{BC1C6156-500A-4BD1-AA66-93433A859516}">
      <dgm:prSet/>
      <dgm:spPr/>
      <dgm:t>
        <a:bodyPr/>
        <a:lstStyle/>
        <a:p>
          <a:endParaRPr lang="en-US"/>
        </a:p>
      </dgm:t>
    </dgm:pt>
    <dgm:pt modelId="{40C1A0F3-9EF1-4392-82AA-D994DC93224E}">
      <dgm:prSet/>
      <dgm:spPr/>
      <dgm:t>
        <a:bodyPr/>
        <a:lstStyle/>
        <a:p>
          <a:r>
            <a:rPr lang="pt-BR" dirty="0"/>
            <a:t>Rede </a:t>
          </a:r>
          <a:r>
            <a:rPr lang="pt-BR" dirty="0" smtClean="0"/>
            <a:t>Neural </a:t>
          </a:r>
          <a:r>
            <a:rPr lang="pt-BR" dirty="0" err="1"/>
            <a:t>Convolucional</a:t>
          </a:r>
          <a:endParaRPr lang="en-US" dirty="0"/>
        </a:p>
      </dgm:t>
    </dgm:pt>
    <dgm:pt modelId="{BC11B964-4ABF-40EC-B1DE-37AF9BFC66D1}" type="parTrans" cxnId="{66FD9A7F-C222-48A4-9CDB-AAB0F09B00AD}">
      <dgm:prSet/>
      <dgm:spPr/>
      <dgm:t>
        <a:bodyPr/>
        <a:lstStyle/>
        <a:p>
          <a:endParaRPr lang="pt-BR"/>
        </a:p>
      </dgm:t>
    </dgm:pt>
    <dgm:pt modelId="{FB6DA5EE-EED0-481B-BD24-94EB78131546}" type="sibTrans" cxnId="{66FD9A7F-C222-48A4-9CDB-AAB0F09B00AD}">
      <dgm:prSet/>
      <dgm:spPr/>
      <dgm:t>
        <a:bodyPr/>
        <a:lstStyle/>
        <a:p>
          <a:endParaRPr lang="pt-BR"/>
        </a:p>
      </dgm:t>
    </dgm:pt>
    <dgm:pt modelId="{F739F797-1F00-437A-9C3A-8ED4DB83E2B9}">
      <dgm:prSet/>
      <dgm:spPr/>
      <dgm:t>
        <a:bodyPr/>
        <a:lstStyle/>
        <a:p>
          <a:r>
            <a:rPr lang="pt-BR" dirty="0" smtClean="0"/>
            <a:t>Modelagem em Python</a:t>
          </a:r>
          <a:endParaRPr lang="en-US" dirty="0"/>
        </a:p>
      </dgm:t>
    </dgm:pt>
    <dgm:pt modelId="{E1BA30A5-3AA9-4482-8C2A-1BA44746ABEC}" type="parTrans" cxnId="{07DF4E5E-9B48-42A3-BFB2-CAA56896EFF4}">
      <dgm:prSet/>
      <dgm:spPr/>
      <dgm:t>
        <a:bodyPr/>
        <a:lstStyle/>
        <a:p>
          <a:endParaRPr lang="pt-BR"/>
        </a:p>
      </dgm:t>
    </dgm:pt>
    <dgm:pt modelId="{FD21EDCF-B359-489B-9C23-C1EB89A03C3E}" type="sibTrans" cxnId="{07DF4E5E-9B48-42A3-BFB2-CAA56896EFF4}">
      <dgm:prSet/>
      <dgm:spPr/>
      <dgm:t>
        <a:bodyPr/>
        <a:lstStyle/>
        <a:p>
          <a:endParaRPr lang="pt-BR"/>
        </a:p>
      </dgm:t>
    </dgm:pt>
    <dgm:pt modelId="{83C5E97F-3010-4D28-B452-B8B77A4394F6}">
      <dgm:prSet/>
      <dgm:spPr/>
      <dgm:t>
        <a:bodyPr/>
        <a:lstStyle/>
        <a:p>
          <a:r>
            <a:rPr lang="pt-BR" dirty="0"/>
            <a:t>Bancada experimental e dispositivos utilizados</a:t>
          </a:r>
          <a:endParaRPr lang="en-US" dirty="0"/>
        </a:p>
      </dgm:t>
    </dgm:pt>
    <dgm:pt modelId="{E3926715-0943-4955-8115-483E4F9C17C0}" type="parTrans" cxnId="{08C70935-DEC5-4CFD-8BAF-9A0696DAF829}">
      <dgm:prSet/>
      <dgm:spPr/>
      <dgm:t>
        <a:bodyPr/>
        <a:lstStyle/>
        <a:p>
          <a:endParaRPr lang="pt-BR"/>
        </a:p>
      </dgm:t>
    </dgm:pt>
    <dgm:pt modelId="{71475171-8BCB-4DE5-8782-CA71105D024F}" type="sibTrans" cxnId="{08C70935-DEC5-4CFD-8BAF-9A0696DAF829}">
      <dgm:prSet/>
      <dgm:spPr/>
      <dgm:t>
        <a:bodyPr/>
        <a:lstStyle/>
        <a:p>
          <a:endParaRPr lang="pt-BR"/>
        </a:p>
      </dgm:t>
    </dgm:pt>
    <dgm:pt modelId="{E1D0D241-BE8D-4C63-8AD2-78C955151628}">
      <dgm:prSet/>
      <dgm:spPr/>
      <dgm:t>
        <a:bodyPr/>
        <a:lstStyle/>
        <a:p>
          <a:r>
            <a:rPr lang="en-US" dirty="0" err="1"/>
            <a:t>Resultado</a:t>
          </a:r>
          <a:r>
            <a:rPr lang="en-US" dirty="0"/>
            <a:t> </a:t>
          </a:r>
          <a:r>
            <a:rPr lang="en-US" dirty="0" err="1"/>
            <a:t>obtido</a:t>
          </a:r>
          <a:endParaRPr lang="en-US" dirty="0"/>
        </a:p>
      </dgm:t>
    </dgm:pt>
    <dgm:pt modelId="{96648CD0-78CE-4914-BC85-D6F914D690F9}" type="parTrans" cxnId="{6754AA65-FF35-48AB-9962-860113FD0DEA}">
      <dgm:prSet/>
      <dgm:spPr/>
      <dgm:t>
        <a:bodyPr/>
        <a:lstStyle/>
        <a:p>
          <a:endParaRPr lang="pt-BR"/>
        </a:p>
      </dgm:t>
    </dgm:pt>
    <dgm:pt modelId="{7447A31A-52F7-4A2B-A08D-F5F941FC5756}" type="sibTrans" cxnId="{6754AA65-FF35-48AB-9962-860113FD0DEA}">
      <dgm:prSet/>
      <dgm:spPr/>
      <dgm:t>
        <a:bodyPr/>
        <a:lstStyle/>
        <a:p>
          <a:endParaRPr lang="pt-BR"/>
        </a:p>
      </dgm:t>
    </dgm:pt>
    <dgm:pt modelId="{237666D8-8A9C-4196-A693-F5AC6895CB4A}">
      <dgm:prSet/>
      <dgm:spPr/>
      <dgm:t>
        <a:bodyPr/>
        <a:lstStyle/>
        <a:p>
          <a:r>
            <a:rPr lang="en-US" dirty="0" err="1" smtClean="0"/>
            <a:t>Exercício</a:t>
          </a:r>
          <a:r>
            <a:rPr lang="en-US" dirty="0" smtClean="0"/>
            <a:t> </a:t>
          </a:r>
          <a:r>
            <a:rPr lang="en-US" dirty="0" err="1" smtClean="0"/>
            <a:t>para</a:t>
          </a:r>
          <a:r>
            <a:rPr lang="en-US" dirty="0" smtClean="0"/>
            <a:t> </a:t>
          </a:r>
          <a:r>
            <a:rPr lang="en-US" dirty="0" err="1" smtClean="0"/>
            <a:t>Fixação</a:t>
          </a:r>
          <a:endParaRPr lang="en-US" dirty="0"/>
        </a:p>
      </dgm:t>
    </dgm:pt>
    <dgm:pt modelId="{F7D2B8C9-DA63-4B38-BA81-A3912A93A404}" type="parTrans" cxnId="{9371A0B8-5F71-4E39-BB87-08AAFEAF3A7B}">
      <dgm:prSet/>
      <dgm:spPr/>
      <dgm:t>
        <a:bodyPr/>
        <a:lstStyle/>
        <a:p>
          <a:endParaRPr lang="pt-BR"/>
        </a:p>
      </dgm:t>
    </dgm:pt>
    <dgm:pt modelId="{1ED9EE35-1B39-4873-AED8-A3847F4DA4EC}" type="sibTrans" cxnId="{9371A0B8-5F71-4E39-BB87-08AAFEAF3A7B}">
      <dgm:prSet/>
      <dgm:spPr/>
      <dgm:t>
        <a:bodyPr/>
        <a:lstStyle/>
        <a:p>
          <a:endParaRPr lang="pt-BR"/>
        </a:p>
      </dgm:t>
    </dgm:pt>
    <dgm:pt modelId="{7E53A98B-7346-4958-9C14-27982E7FF662}" type="pres">
      <dgm:prSet presAssocID="{3E512D2A-1048-4BA3-9713-9EF398DF4981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pt-BR"/>
        </a:p>
      </dgm:t>
    </dgm:pt>
    <dgm:pt modelId="{9F05C74F-6FED-4D24-888B-F4C0988434B7}" type="pres">
      <dgm:prSet presAssocID="{4D690931-1317-4E82-8011-C179F50024BE}" presName="parentText" presStyleLbl="node1" presStyleIdx="0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8A6A9893-F50D-4464-869D-2B29845F7EDC}" type="pres">
      <dgm:prSet presAssocID="{6442F7DF-2EAB-4530-8511-CF8E0496B06A}" presName="spacer" presStyleCnt="0"/>
      <dgm:spPr/>
    </dgm:pt>
    <dgm:pt modelId="{5F2F448E-595B-4F50-BF65-6428509DD9E7}" type="pres">
      <dgm:prSet presAssocID="{40C1A0F3-9EF1-4392-82AA-D994DC93224E}" presName="parentText" presStyleLbl="node1" presStyleIdx="1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243CDB17-6AF5-4718-BFF3-6C1FECF90492}" type="pres">
      <dgm:prSet presAssocID="{FB6DA5EE-EED0-481B-BD24-94EB78131546}" presName="spacer" presStyleCnt="0"/>
      <dgm:spPr/>
    </dgm:pt>
    <dgm:pt modelId="{C8372DBB-4655-4EF1-A47B-F9525FE76F46}" type="pres">
      <dgm:prSet presAssocID="{83C5E97F-3010-4D28-B452-B8B77A4394F6}" presName="parentText" presStyleLbl="node1" presStyleIdx="2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767D880E-4C2F-4E10-9BEF-6DCC0A1DF779}" type="pres">
      <dgm:prSet presAssocID="{71475171-8BCB-4DE5-8782-CA71105D024F}" presName="spacer" presStyleCnt="0"/>
      <dgm:spPr/>
    </dgm:pt>
    <dgm:pt modelId="{1B61C4DA-B6F9-4ADE-8320-70C0FC32FE34}" type="pres">
      <dgm:prSet presAssocID="{F739F797-1F00-437A-9C3A-8ED4DB83E2B9}" presName="parentText" presStyleLbl="node1" presStyleIdx="3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27B55A79-EAAA-4027-BAD9-C9981C3A91F7}" type="pres">
      <dgm:prSet presAssocID="{FD21EDCF-B359-489B-9C23-C1EB89A03C3E}" presName="spacer" presStyleCnt="0"/>
      <dgm:spPr/>
    </dgm:pt>
    <dgm:pt modelId="{D1FCF74F-F482-4263-BF4E-9014ECD4D2FC}" type="pres">
      <dgm:prSet presAssocID="{E1D0D241-BE8D-4C63-8AD2-78C955151628}" presName="parentText" presStyleLbl="node1" presStyleIdx="4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32A9D00E-80FF-4199-9C45-23FAD492F8E1}" type="pres">
      <dgm:prSet presAssocID="{7447A31A-52F7-4A2B-A08D-F5F941FC5756}" presName="spacer" presStyleCnt="0"/>
      <dgm:spPr/>
    </dgm:pt>
    <dgm:pt modelId="{4279FB95-98C0-4E18-AB21-1713474A951D}" type="pres">
      <dgm:prSet presAssocID="{237666D8-8A9C-4196-A693-F5AC6895CB4A}" presName="parentText" presStyleLbl="node1" presStyleIdx="5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pt-BR"/>
        </a:p>
      </dgm:t>
    </dgm:pt>
  </dgm:ptLst>
  <dgm:cxnLst>
    <dgm:cxn modelId="{455D7B24-CD61-47CE-A96B-5BB949A676D4}" type="presOf" srcId="{3E512D2A-1048-4BA3-9713-9EF398DF4981}" destId="{7E53A98B-7346-4958-9C14-27982E7FF662}" srcOrd="0" destOrd="0" presId="urn:microsoft.com/office/officeart/2005/8/layout/vList2"/>
    <dgm:cxn modelId="{BC1C6156-500A-4BD1-AA66-93433A859516}" srcId="{3E512D2A-1048-4BA3-9713-9EF398DF4981}" destId="{4D690931-1317-4E82-8011-C179F50024BE}" srcOrd="0" destOrd="0" parTransId="{00020578-9FA4-4CA9-A72F-BCF017851424}" sibTransId="{6442F7DF-2EAB-4530-8511-CF8E0496B06A}"/>
    <dgm:cxn modelId="{66FD9A7F-C222-48A4-9CDB-AAB0F09B00AD}" srcId="{3E512D2A-1048-4BA3-9713-9EF398DF4981}" destId="{40C1A0F3-9EF1-4392-82AA-D994DC93224E}" srcOrd="1" destOrd="0" parTransId="{BC11B964-4ABF-40EC-B1DE-37AF9BFC66D1}" sibTransId="{FB6DA5EE-EED0-481B-BD24-94EB78131546}"/>
    <dgm:cxn modelId="{6754AA65-FF35-48AB-9962-860113FD0DEA}" srcId="{3E512D2A-1048-4BA3-9713-9EF398DF4981}" destId="{E1D0D241-BE8D-4C63-8AD2-78C955151628}" srcOrd="4" destOrd="0" parTransId="{96648CD0-78CE-4914-BC85-D6F914D690F9}" sibTransId="{7447A31A-52F7-4A2B-A08D-F5F941FC5756}"/>
    <dgm:cxn modelId="{C53787A3-F5CF-429C-BC47-C9F349FBCE04}" type="presOf" srcId="{E1D0D241-BE8D-4C63-8AD2-78C955151628}" destId="{D1FCF74F-F482-4263-BF4E-9014ECD4D2FC}" srcOrd="0" destOrd="0" presId="urn:microsoft.com/office/officeart/2005/8/layout/vList2"/>
    <dgm:cxn modelId="{42BD2464-9884-487F-82BF-04D3A6D8A7A0}" type="presOf" srcId="{237666D8-8A9C-4196-A693-F5AC6895CB4A}" destId="{4279FB95-98C0-4E18-AB21-1713474A951D}" srcOrd="0" destOrd="0" presId="urn:microsoft.com/office/officeart/2005/8/layout/vList2"/>
    <dgm:cxn modelId="{10C4D6A3-971C-4509-951E-D5AB30CB9C06}" type="presOf" srcId="{40C1A0F3-9EF1-4392-82AA-D994DC93224E}" destId="{5F2F448E-595B-4F50-BF65-6428509DD9E7}" srcOrd="0" destOrd="0" presId="urn:microsoft.com/office/officeart/2005/8/layout/vList2"/>
    <dgm:cxn modelId="{C2A359AC-A0F0-4490-9E86-2C804BF645BE}" type="presOf" srcId="{83C5E97F-3010-4D28-B452-B8B77A4394F6}" destId="{C8372DBB-4655-4EF1-A47B-F9525FE76F46}" srcOrd="0" destOrd="0" presId="urn:microsoft.com/office/officeart/2005/8/layout/vList2"/>
    <dgm:cxn modelId="{9371A0B8-5F71-4E39-BB87-08AAFEAF3A7B}" srcId="{3E512D2A-1048-4BA3-9713-9EF398DF4981}" destId="{237666D8-8A9C-4196-A693-F5AC6895CB4A}" srcOrd="5" destOrd="0" parTransId="{F7D2B8C9-DA63-4B38-BA81-A3912A93A404}" sibTransId="{1ED9EE35-1B39-4873-AED8-A3847F4DA4EC}"/>
    <dgm:cxn modelId="{19AA3629-10BE-41D0-B639-CF1EBA12DF62}" type="presOf" srcId="{F739F797-1F00-437A-9C3A-8ED4DB83E2B9}" destId="{1B61C4DA-B6F9-4ADE-8320-70C0FC32FE34}" srcOrd="0" destOrd="0" presId="urn:microsoft.com/office/officeart/2005/8/layout/vList2"/>
    <dgm:cxn modelId="{08C70935-DEC5-4CFD-8BAF-9A0696DAF829}" srcId="{3E512D2A-1048-4BA3-9713-9EF398DF4981}" destId="{83C5E97F-3010-4D28-B452-B8B77A4394F6}" srcOrd="2" destOrd="0" parTransId="{E3926715-0943-4955-8115-483E4F9C17C0}" sibTransId="{71475171-8BCB-4DE5-8782-CA71105D024F}"/>
    <dgm:cxn modelId="{07DF4E5E-9B48-42A3-BFB2-CAA56896EFF4}" srcId="{3E512D2A-1048-4BA3-9713-9EF398DF4981}" destId="{F739F797-1F00-437A-9C3A-8ED4DB83E2B9}" srcOrd="3" destOrd="0" parTransId="{E1BA30A5-3AA9-4482-8C2A-1BA44746ABEC}" sibTransId="{FD21EDCF-B359-489B-9C23-C1EB89A03C3E}"/>
    <dgm:cxn modelId="{54AD2485-5184-4FE3-96BF-C5B253C62ABE}" type="presOf" srcId="{4D690931-1317-4E82-8011-C179F50024BE}" destId="{9F05C74F-6FED-4D24-888B-F4C0988434B7}" srcOrd="0" destOrd="0" presId="urn:microsoft.com/office/officeart/2005/8/layout/vList2"/>
    <dgm:cxn modelId="{9823EE10-36E2-4F89-A150-9D0CA1550F4B}" type="presParOf" srcId="{7E53A98B-7346-4958-9C14-27982E7FF662}" destId="{9F05C74F-6FED-4D24-888B-F4C0988434B7}" srcOrd="0" destOrd="0" presId="urn:microsoft.com/office/officeart/2005/8/layout/vList2"/>
    <dgm:cxn modelId="{CDFED106-F9A4-46BE-82DC-FADA8475EF2E}" type="presParOf" srcId="{7E53A98B-7346-4958-9C14-27982E7FF662}" destId="{8A6A9893-F50D-4464-869D-2B29845F7EDC}" srcOrd="1" destOrd="0" presId="urn:microsoft.com/office/officeart/2005/8/layout/vList2"/>
    <dgm:cxn modelId="{5C7493E0-B9A3-410A-8DEF-07C4C82148A6}" type="presParOf" srcId="{7E53A98B-7346-4958-9C14-27982E7FF662}" destId="{5F2F448E-595B-4F50-BF65-6428509DD9E7}" srcOrd="2" destOrd="0" presId="urn:microsoft.com/office/officeart/2005/8/layout/vList2"/>
    <dgm:cxn modelId="{31DAC6C3-DA94-49DB-A167-002042B2E058}" type="presParOf" srcId="{7E53A98B-7346-4958-9C14-27982E7FF662}" destId="{243CDB17-6AF5-4718-BFF3-6C1FECF90492}" srcOrd="3" destOrd="0" presId="urn:microsoft.com/office/officeart/2005/8/layout/vList2"/>
    <dgm:cxn modelId="{2F84EA16-532E-4B3F-B184-E555552CAE0C}" type="presParOf" srcId="{7E53A98B-7346-4958-9C14-27982E7FF662}" destId="{C8372DBB-4655-4EF1-A47B-F9525FE76F46}" srcOrd="4" destOrd="0" presId="urn:microsoft.com/office/officeart/2005/8/layout/vList2"/>
    <dgm:cxn modelId="{8FF4C2C4-9496-43A6-ACE2-BDF019BD01C0}" type="presParOf" srcId="{7E53A98B-7346-4958-9C14-27982E7FF662}" destId="{767D880E-4C2F-4E10-9BEF-6DCC0A1DF779}" srcOrd="5" destOrd="0" presId="urn:microsoft.com/office/officeart/2005/8/layout/vList2"/>
    <dgm:cxn modelId="{4A305CF3-3DC7-4A07-970C-33CEB776F6E5}" type="presParOf" srcId="{7E53A98B-7346-4958-9C14-27982E7FF662}" destId="{1B61C4DA-B6F9-4ADE-8320-70C0FC32FE34}" srcOrd="6" destOrd="0" presId="urn:microsoft.com/office/officeart/2005/8/layout/vList2"/>
    <dgm:cxn modelId="{D0957599-0432-42F5-8DC9-8FC79B7F2939}" type="presParOf" srcId="{7E53A98B-7346-4958-9C14-27982E7FF662}" destId="{27B55A79-EAAA-4027-BAD9-C9981C3A91F7}" srcOrd="7" destOrd="0" presId="urn:microsoft.com/office/officeart/2005/8/layout/vList2"/>
    <dgm:cxn modelId="{9D287D80-D252-493F-A392-DB49FD8DE610}" type="presParOf" srcId="{7E53A98B-7346-4958-9C14-27982E7FF662}" destId="{D1FCF74F-F482-4263-BF4E-9014ECD4D2FC}" srcOrd="8" destOrd="0" presId="urn:microsoft.com/office/officeart/2005/8/layout/vList2"/>
    <dgm:cxn modelId="{E2577A80-9B57-4A28-B7F0-B4F3C712636E}" type="presParOf" srcId="{7E53A98B-7346-4958-9C14-27982E7FF662}" destId="{32A9D00E-80FF-4199-9C45-23FAD492F8E1}" srcOrd="9" destOrd="0" presId="urn:microsoft.com/office/officeart/2005/8/layout/vList2"/>
    <dgm:cxn modelId="{324DEB84-AA79-4C29-AFFE-06FB7322030B}" type="presParOf" srcId="{7E53A98B-7346-4958-9C14-27982E7FF662}" destId="{4279FB95-98C0-4E18-AB21-1713474A951D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6BA7DEA-0BCA-49FA-A4A7-373CF02B01A0}" type="doc">
      <dgm:prSet loTypeId="urn:microsoft.com/office/officeart/2005/8/layout/vProcess5" loCatId="process" qsTypeId="urn:microsoft.com/office/officeart/2005/8/quickstyle/simple1" qsCatId="simple" csTypeId="urn:microsoft.com/office/officeart/2005/8/colors/colorful2" csCatId="colorful" phldr="1"/>
      <dgm:spPr/>
    </dgm:pt>
    <dgm:pt modelId="{CD734917-8F0B-462F-A1B3-3F3D13D835F2}">
      <dgm:prSet phldrT="[Texto]"/>
      <dgm:spPr/>
      <dgm:t>
        <a:bodyPr/>
        <a:lstStyle/>
        <a:p>
          <a:r>
            <a:rPr lang="pt-BR" dirty="0"/>
            <a:t>Sinal temporal é coletados pelo acelerômetro</a:t>
          </a:r>
        </a:p>
      </dgm:t>
    </dgm:pt>
    <dgm:pt modelId="{D698E6C9-2B67-4972-A4E5-38184F2406ED}" type="parTrans" cxnId="{C1E196AD-AFCF-453F-A9F4-4C7CCCB1B5FA}">
      <dgm:prSet/>
      <dgm:spPr/>
      <dgm:t>
        <a:bodyPr/>
        <a:lstStyle/>
        <a:p>
          <a:endParaRPr lang="pt-BR"/>
        </a:p>
      </dgm:t>
    </dgm:pt>
    <dgm:pt modelId="{9705A95E-1067-470B-8DE6-147E92F7E76F}" type="sibTrans" cxnId="{C1E196AD-AFCF-453F-A9F4-4C7CCCB1B5FA}">
      <dgm:prSet/>
      <dgm:spPr/>
      <dgm:t>
        <a:bodyPr/>
        <a:lstStyle/>
        <a:p>
          <a:endParaRPr lang="pt-BR"/>
        </a:p>
      </dgm:t>
    </dgm:pt>
    <dgm:pt modelId="{8E53E327-3D46-4ED2-A6FA-97777B320870}">
      <dgm:prSet phldrT="[Texto]"/>
      <dgm:spPr/>
      <dgm:t>
        <a:bodyPr/>
        <a:lstStyle/>
        <a:p>
          <a:r>
            <a:rPr lang="pt-BR" dirty="0"/>
            <a:t>Conversão </a:t>
          </a:r>
          <a:r>
            <a:rPr lang="pt-BR"/>
            <a:t>em imagens</a:t>
          </a:r>
          <a:endParaRPr lang="pt-BR" dirty="0"/>
        </a:p>
      </dgm:t>
    </dgm:pt>
    <dgm:pt modelId="{26503331-38D2-4770-83B4-FFF7AAFA4797}" type="parTrans" cxnId="{8D26CF89-0AC8-4E56-8327-94289A0091DD}">
      <dgm:prSet/>
      <dgm:spPr/>
      <dgm:t>
        <a:bodyPr/>
        <a:lstStyle/>
        <a:p>
          <a:endParaRPr lang="pt-BR"/>
        </a:p>
      </dgm:t>
    </dgm:pt>
    <dgm:pt modelId="{25D48C9C-A226-4F28-998F-8234863E5993}" type="sibTrans" cxnId="{8D26CF89-0AC8-4E56-8327-94289A0091DD}">
      <dgm:prSet/>
      <dgm:spPr/>
      <dgm:t>
        <a:bodyPr/>
        <a:lstStyle/>
        <a:p>
          <a:endParaRPr lang="pt-BR"/>
        </a:p>
      </dgm:t>
    </dgm:pt>
    <dgm:pt modelId="{736963B8-B7CA-49FF-80E8-BBB483117E25}">
      <dgm:prSet phldrT="[Texto]"/>
      <dgm:spPr/>
      <dgm:t>
        <a:bodyPr/>
        <a:lstStyle/>
        <a:p>
          <a:r>
            <a:rPr lang="pt-BR" dirty="0"/>
            <a:t>Aplicadas a entrada da rede</a:t>
          </a:r>
        </a:p>
      </dgm:t>
    </dgm:pt>
    <dgm:pt modelId="{B4F5C4CD-765C-4B24-8DBB-3B16E380DA7F}" type="sibTrans" cxnId="{A3A4B32B-7A10-46D7-90AF-5F32745B69CD}">
      <dgm:prSet/>
      <dgm:spPr/>
      <dgm:t>
        <a:bodyPr/>
        <a:lstStyle/>
        <a:p>
          <a:endParaRPr lang="pt-BR"/>
        </a:p>
      </dgm:t>
    </dgm:pt>
    <dgm:pt modelId="{9B23EEA2-6E39-458E-A4FA-A81C646185C9}" type="parTrans" cxnId="{A3A4B32B-7A10-46D7-90AF-5F32745B69CD}">
      <dgm:prSet/>
      <dgm:spPr/>
      <dgm:t>
        <a:bodyPr/>
        <a:lstStyle/>
        <a:p>
          <a:endParaRPr lang="pt-BR"/>
        </a:p>
      </dgm:t>
    </dgm:pt>
    <dgm:pt modelId="{CE4500C7-BC27-45FC-957C-3A3D3BEEB416}">
      <dgm:prSet phldrT="[Texto]"/>
      <dgm:spPr/>
      <dgm:t>
        <a:bodyPr/>
        <a:lstStyle/>
        <a:p>
          <a:r>
            <a:rPr lang="pt-BR" dirty="0"/>
            <a:t>Classificação da condição do equipamento</a:t>
          </a:r>
        </a:p>
      </dgm:t>
    </dgm:pt>
    <dgm:pt modelId="{EE7823BB-1DAC-403F-97DF-CCA01E822B02}" type="parTrans" cxnId="{562D478E-3CAA-45DD-B3D4-D1BC0115C41D}">
      <dgm:prSet/>
      <dgm:spPr/>
      <dgm:t>
        <a:bodyPr/>
        <a:lstStyle/>
        <a:p>
          <a:endParaRPr lang="pt-BR"/>
        </a:p>
      </dgm:t>
    </dgm:pt>
    <dgm:pt modelId="{C5C7D6E5-E126-428E-8D00-F684E263DD08}" type="sibTrans" cxnId="{562D478E-3CAA-45DD-B3D4-D1BC0115C41D}">
      <dgm:prSet/>
      <dgm:spPr/>
      <dgm:t>
        <a:bodyPr/>
        <a:lstStyle/>
        <a:p>
          <a:endParaRPr lang="pt-BR"/>
        </a:p>
      </dgm:t>
    </dgm:pt>
    <dgm:pt modelId="{E4EE5D0B-9F09-44AF-9DAB-A2F9561E5466}" type="pres">
      <dgm:prSet presAssocID="{B6BA7DEA-0BCA-49FA-A4A7-373CF02B01A0}" presName="outerComposite" presStyleCnt="0">
        <dgm:presLayoutVars>
          <dgm:chMax val="5"/>
          <dgm:dir/>
          <dgm:resizeHandles val="exact"/>
        </dgm:presLayoutVars>
      </dgm:prSet>
      <dgm:spPr/>
    </dgm:pt>
    <dgm:pt modelId="{29BE3354-3492-4C73-ACE1-3D68C19B5129}" type="pres">
      <dgm:prSet presAssocID="{B6BA7DEA-0BCA-49FA-A4A7-373CF02B01A0}" presName="dummyMaxCanvas" presStyleCnt="0">
        <dgm:presLayoutVars/>
      </dgm:prSet>
      <dgm:spPr/>
    </dgm:pt>
    <dgm:pt modelId="{F7B1BC5F-91D4-4236-A505-625B7BE39D4A}" type="pres">
      <dgm:prSet presAssocID="{B6BA7DEA-0BCA-49FA-A4A7-373CF02B01A0}" presName="FourNodes_1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C5C33E1E-BEFF-45E9-B2F8-ED01F4C06F19}" type="pres">
      <dgm:prSet presAssocID="{B6BA7DEA-0BCA-49FA-A4A7-373CF02B01A0}" presName="FourNodes_2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2C7DA8A5-AE92-47B8-8858-0050E0797FC0}" type="pres">
      <dgm:prSet presAssocID="{B6BA7DEA-0BCA-49FA-A4A7-373CF02B01A0}" presName="FourNodes_3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1106C88A-4753-4E18-A920-30686CD53BB6}" type="pres">
      <dgm:prSet presAssocID="{B6BA7DEA-0BCA-49FA-A4A7-373CF02B01A0}" presName="FourNodes_4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BE33E2BD-691E-4153-9E1A-77721004C4CD}" type="pres">
      <dgm:prSet presAssocID="{B6BA7DEA-0BCA-49FA-A4A7-373CF02B01A0}" presName="FourConn_1-2" presStyleLbl="fg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3F8F4BA7-8210-4EC1-880A-D23FF0353642}" type="pres">
      <dgm:prSet presAssocID="{B6BA7DEA-0BCA-49FA-A4A7-373CF02B01A0}" presName="FourConn_2-3" presStyleLbl="fg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58663721-AAD1-47BB-A109-AF158B0C8AF5}" type="pres">
      <dgm:prSet presAssocID="{B6BA7DEA-0BCA-49FA-A4A7-373CF02B01A0}" presName="FourConn_3-4" presStyleLbl="fg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8C6024A5-7820-4AF5-BE48-64EC3296A164}" type="pres">
      <dgm:prSet presAssocID="{B6BA7DEA-0BCA-49FA-A4A7-373CF02B01A0}" presName="FourNodes_1_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892D790A-8EE2-4101-9403-BC3145BC4C7E}" type="pres">
      <dgm:prSet presAssocID="{B6BA7DEA-0BCA-49FA-A4A7-373CF02B01A0}" presName="FourNodes_2_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EF6BA181-AF4B-45C0-8016-85A5F2C07464}" type="pres">
      <dgm:prSet presAssocID="{B6BA7DEA-0BCA-49FA-A4A7-373CF02B01A0}" presName="FourNodes_3_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4F3765D0-7289-4002-82A7-FEC848BE780B}" type="pres">
      <dgm:prSet presAssocID="{B6BA7DEA-0BCA-49FA-A4A7-373CF02B01A0}" presName="FourNodes_4_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</dgm:ptLst>
  <dgm:cxnLst>
    <dgm:cxn modelId="{D404BE83-7CB2-4680-B74C-936685F89AF9}" type="presOf" srcId="{B4F5C4CD-765C-4B24-8DBB-3B16E380DA7F}" destId="{58663721-AAD1-47BB-A109-AF158B0C8AF5}" srcOrd="0" destOrd="0" presId="urn:microsoft.com/office/officeart/2005/8/layout/vProcess5"/>
    <dgm:cxn modelId="{AF4F4CBA-0D3D-4DE8-8BAD-B718909CD7CF}" type="presOf" srcId="{B6BA7DEA-0BCA-49FA-A4A7-373CF02B01A0}" destId="{E4EE5D0B-9F09-44AF-9DAB-A2F9561E5466}" srcOrd="0" destOrd="0" presId="urn:microsoft.com/office/officeart/2005/8/layout/vProcess5"/>
    <dgm:cxn modelId="{562D478E-3CAA-45DD-B3D4-D1BC0115C41D}" srcId="{B6BA7DEA-0BCA-49FA-A4A7-373CF02B01A0}" destId="{CE4500C7-BC27-45FC-957C-3A3D3BEEB416}" srcOrd="3" destOrd="0" parTransId="{EE7823BB-1DAC-403F-97DF-CCA01E822B02}" sibTransId="{C5C7D6E5-E126-428E-8D00-F684E263DD08}"/>
    <dgm:cxn modelId="{5E334131-C216-4CED-ABDC-BEA1DFB76543}" type="presOf" srcId="{8E53E327-3D46-4ED2-A6FA-97777B320870}" destId="{892D790A-8EE2-4101-9403-BC3145BC4C7E}" srcOrd="1" destOrd="0" presId="urn:microsoft.com/office/officeart/2005/8/layout/vProcess5"/>
    <dgm:cxn modelId="{38E2DCE0-CD7E-4927-8EFB-5D81BBC2889B}" type="presOf" srcId="{736963B8-B7CA-49FF-80E8-BBB483117E25}" destId="{2C7DA8A5-AE92-47B8-8858-0050E0797FC0}" srcOrd="0" destOrd="0" presId="urn:microsoft.com/office/officeart/2005/8/layout/vProcess5"/>
    <dgm:cxn modelId="{76DC736A-0CF4-4AD3-81BA-67D0FE3D0C0F}" type="presOf" srcId="{8E53E327-3D46-4ED2-A6FA-97777B320870}" destId="{C5C33E1E-BEFF-45E9-B2F8-ED01F4C06F19}" srcOrd="0" destOrd="0" presId="urn:microsoft.com/office/officeart/2005/8/layout/vProcess5"/>
    <dgm:cxn modelId="{A1E26519-827E-4BF4-9F7B-8D5A469B00E1}" type="presOf" srcId="{CD734917-8F0B-462F-A1B3-3F3D13D835F2}" destId="{F7B1BC5F-91D4-4236-A505-625B7BE39D4A}" srcOrd="0" destOrd="0" presId="urn:microsoft.com/office/officeart/2005/8/layout/vProcess5"/>
    <dgm:cxn modelId="{A3A4B32B-7A10-46D7-90AF-5F32745B69CD}" srcId="{B6BA7DEA-0BCA-49FA-A4A7-373CF02B01A0}" destId="{736963B8-B7CA-49FF-80E8-BBB483117E25}" srcOrd="2" destOrd="0" parTransId="{9B23EEA2-6E39-458E-A4FA-A81C646185C9}" sibTransId="{B4F5C4CD-765C-4B24-8DBB-3B16E380DA7F}"/>
    <dgm:cxn modelId="{1BAB0C4F-9630-453E-92D3-4B63B2E80EAB}" type="presOf" srcId="{25D48C9C-A226-4F28-998F-8234863E5993}" destId="{3F8F4BA7-8210-4EC1-880A-D23FF0353642}" srcOrd="0" destOrd="0" presId="urn:microsoft.com/office/officeart/2005/8/layout/vProcess5"/>
    <dgm:cxn modelId="{95C18D31-A844-48AA-A801-C9DFC4BB396C}" type="presOf" srcId="{736963B8-B7CA-49FF-80E8-BBB483117E25}" destId="{EF6BA181-AF4B-45C0-8016-85A5F2C07464}" srcOrd="1" destOrd="0" presId="urn:microsoft.com/office/officeart/2005/8/layout/vProcess5"/>
    <dgm:cxn modelId="{8C4652D3-A967-4BF7-816D-128F14DD6EEE}" type="presOf" srcId="{9705A95E-1067-470B-8DE6-147E92F7E76F}" destId="{BE33E2BD-691E-4153-9E1A-77721004C4CD}" srcOrd="0" destOrd="0" presId="urn:microsoft.com/office/officeart/2005/8/layout/vProcess5"/>
    <dgm:cxn modelId="{8D26CF89-0AC8-4E56-8327-94289A0091DD}" srcId="{B6BA7DEA-0BCA-49FA-A4A7-373CF02B01A0}" destId="{8E53E327-3D46-4ED2-A6FA-97777B320870}" srcOrd="1" destOrd="0" parTransId="{26503331-38D2-4770-83B4-FFF7AAFA4797}" sibTransId="{25D48C9C-A226-4F28-998F-8234863E5993}"/>
    <dgm:cxn modelId="{F8A8EC3E-746B-43EB-9150-31AF4492A07A}" type="presOf" srcId="{CD734917-8F0B-462F-A1B3-3F3D13D835F2}" destId="{8C6024A5-7820-4AF5-BE48-64EC3296A164}" srcOrd="1" destOrd="0" presId="urn:microsoft.com/office/officeart/2005/8/layout/vProcess5"/>
    <dgm:cxn modelId="{E925FEE1-1172-4956-B0BC-46E7EFFD5A9E}" type="presOf" srcId="{CE4500C7-BC27-45FC-957C-3A3D3BEEB416}" destId="{1106C88A-4753-4E18-A920-30686CD53BB6}" srcOrd="0" destOrd="0" presId="urn:microsoft.com/office/officeart/2005/8/layout/vProcess5"/>
    <dgm:cxn modelId="{C1E196AD-AFCF-453F-A9F4-4C7CCCB1B5FA}" srcId="{B6BA7DEA-0BCA-49FA-A4A7-373CF02B01A0}" destId="{CD734917-8F0B-462F-A1B3-3F3D13D835F2}" srcOrd="0" destOrd="0" parTransId="{D698E6C9-2B67-4972-A4E5-38184F2406ED}" sibTransId="{9705A95E-1067-470B-8DE6-147E92F7E76F}"/>
    <dgm:cxn modelId="{F7700F46-523D-446E-B1EA-CC9FFD7D014C}" type="presOf" srcId="{CE4500C7-BC27-45FC-957C-3A3D3BEEB416}" destId="{4F3765D0-7289-4002-82A7-FEC848BE780B}" srcOrd="1" destOrd="0" presId="urn:microsoft.com/office/officeart/2005/8/layout/vProcess5"/>
    <dgm:cxn modelId="{EB5303B8-A281-4D5D-9CFD-D5A22B85A4B6}" type="presParOf" srcId="{E4EE5D0B-9F09-44AF-9DAB-A2F9561E5466}" destId="{29BE3354-3492-4C73-ACE1-3D68C19B5129}" srcOrd="0" destOrd="0" presId="urn:microsoft.com/office/officeart/2005/8/layout/vProcess5"/>
    <dgm:cxn modelId="{DFDA9990-CA77-472A-A0D4-3CE258F7E7B5}" type="presParOf" srcId="{E4EE5D0B-9F09-44AF-9DAB-A2F9561E5466}" destId="{F7B1BC5F-91D4-4236-A505-625B7BE39D4A}" srcOrd="1" destOrd="0" presId="urn:microsoft.com/office/officeart/2005/8/layout/vProcess5"/>
    <dgm:cxn modelId="{DDAAD0FA-5EEE-4DD2-A02F-894473FF82B1}" type="presParOf" srcId="{E4EE5D0B-9F09-44AF-9DAB-A2F9561E5466}" destId="{C5C33E1E-BEFF-45E9-B2F8-ED01F4C06F19}" srcOrd="2" destOrd="0" presId="urn:microsoft.com/office/officeart/2005/8/layout/vProcess5"/>
    <dgm:cxn modelId="{AF8AA92C-0805-4D16-B13F-EF79A77A2C93}" type="presParOf" srcId="{E4EE5D0B-9F09-44AF-9DAB-A2F9561E5466}" destId="{2C7DA8A5-AE92-47B8-8858-0050E0797FC0}" srcOrd="3" destOrd="0" presId="urn:microsoft.com/office/officeart/2005/8/layout/vProcess5"/>
    <dgm:cxn modelId="{E34899E7-5264-4D68-93B3-4EC210A7BA3A}" type="presParOf" srcId="{E4EE5D0B-9F09-44AF-9DAB-A2F9561E5466}" destId="{1106C88A-4753-4E18-A920-30686CD53BB6}" srcOrd="4" destOrd="0" presId="urn:microsoft.com/office/officeart/2005/8/layout/vProcess5"/>
    <dgm:cxn modelId="{6ACBC1CD-F144-48EB-94C1-6D799C098BBA}" type="presParOf" srcId="{E4EE5D0B-9F09-44AF-9DAB-A2F9561E5466}" destId="{BE33E2BD-691E-4153-9E1A-77721004C4CD}" srcOrd="5" destOrd="0" presId="urn:microsoft.com/office/officeart/2005/8/layout/vProcess5"/>
    <dgm:cxn modelId="{8EECB3A1-7E1D-4510-9A19-7250093F7C4D}" type="presParOf" srcId="{E4EE5D0B-9F09-44AF-9DAB-A2F9561E5466}" destId="{3F8F4BA7-8210-4EC1-880A-D23FF0353642}" srcOrd="6" destOrd="0" presId="urn:microsoft.com/office/officeart/2005/8/layout/vProcess5"/>
    <dgm:cxn modelId="{47D586F0-0CD3-408D-A04C-9142B3234B19}" type="presParOf" srcId="{E4EE5D0B-9F09-44AF-9DAB-A2F9561E5466}" destId="{58663721-AAD1-47BB-A109-AF158B0C8AF5}" srcOrd="7" destOrd="0" presId="urn:microsoft.com/office/officeart/2005/8/layout/vProcess5"/>
    <dgm:cxn modelId="{FDB1F236-E6A5-4BC0-80A2-1609EA81445C}" type="presParOf" srcId="{E4EE5D0B-9F09-44AF-9DAB-A2F9561E5466}" destId="{8C6024A5-7820-4AF5-BE48-64EC3296A164}" srcOrd="8" destOrd="0" presId="urn:microsoft.com/office/officeart/2005/8/layout/vProcess5"/>
    <dgm:cxn modelId="{22686BF4-3AAB-47B9-8E04-E2DC2F6A6C66}" type="presParOf" srcId="{E4EE5D0B-9F09-44AF-9DAB-A2F9561E5466}" destId="{892D790A-8EE2-4101-9403-BC3145BC4C7E}" srcOrd="9" destOrd="0" presId="urn:microsoft.com/office/officeart/2005/8/layout/vProcess5"/>
    <dgm:cxn modelId="{20AC8847-2D14-4889-86A3-DB8F99ECEB9A}" type="presParOf" srcId="{E4EE5D0B-9F09-44AF-9DAB-A2F9561E5466}" destId="{EF6BA181-AF4B-45C0-8016-85A5F2C07464}" srcOrd="10" destOrd="0" presId="urn:microsoft.com/office/officeart/2005/8/layout/vProcess5"/>
    <dgm:cxn modelId="{D0360752-04B7-461A-B235-78A6B52F2436}" type="presParOf" srcId="{E4EE5D0B-9F09-44AF-9DAB-A2F9561E5466}" destId="{4F3765D0-7289-4002-82A7-FEC848BE780B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05C74F-6FED-4D24-888B-F4C0988434B7}">
      <dsp:nvSpPr>
        <dsp:cNvPr id="0" name=""/>
        <dsp:cNvSpPr/>
      </dsp:nvSpPr>
      <dsp:spPr>
        <a:xfrm>
          <a:off x="0" y="6826"/>
          <a:ext cx="10515600" cy="79150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300" kern="1200" dirty="0"/>
            <a:t>Problemática</a:t>
          </a:r>
          <a:endParaRPr lang="en-US" sz="3300" kern="1200" dirty="0"/>
        </a:p>
      </dsp:txBody>
      <dsp:txXfrm>
        <a:off x="38638" y="45464"/>
        <a:ext cx="10438324" cy="714229"/>
      </dsp:txXfrm>
    </dsp:sp>
    <dsp:sp modelId="{5F2F448E-595B-4F50-BF65-6428509DD9E7}">
      <dsp:nvSpPr>
        <dsp:cNvPr id="0" name=""/>
        <dsp:cNvSpPr/>
      </dsp:nvSpPr>
      <dsp:spPr>
        <a:xfrm>
          <a:off x="0" y="893371"/>
          <a:ext cx="10515600" cy="79150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300" kern="1200" dirty="0"/>
            <a:t>Rede neural </a:t>
          </a:r>
          <a:r>
            <a:rPr lang="pt-BR" sz="3300" kern="1200" dirty="0" err="1"/>
            <a:t>Convolucional</a:t>
          </a:r>
          <a:endParaRPr lang="en-US" sz="3300" kern="1200" dirty="0"/>
        </a:p>
      </dsp:txBody>
      <dsp:txXfrm>
        <a:off x="38638" y="932009"/>
        <a:ext cx="10438324" cy="714229"/>
      </dsp:txXfrm>
    </dsp:sp>
    <dsp:sp modelId="{C8372DBB-4655-4EF1-A47B-F9525FE76F46}">
      <dsp:nvSpPr>
        <dsp:cNvPr id="0" name=""/>
        <dsp:cNvSpPr/>
      </dsp:nvSpPr>
      <dsp:spPr>
        <a:xfrm>
          <a:off x="0" y="1779916"/>
          <a:ext cx="10515600" cy="79150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300" kern="1200" dirty="0"/>
            <a:t>Bancada experimental e dispositivos utilizados</a:t>
          </a:r>
          <a:endParaRPr lang="en-US" sz="3300" kern="1200" dirty="0"/>
        </a:p>
      </dsp:txBody>
      <dsp:txXfrm>
        <a:off x="38638" y="1818554"/>
        <a:ext cx="10438324" cy="714229"/>
      </dsp:txXfrm>
    </dsp:sp>
    <dsp:sp modelId="{1B61C4DA-B6F9-4ADE-8320-70C0FC32FE34}">
      <dsp:nvSpPr>
        <dsp:cNvPr id="0" name=""/>
        <dsp:cNvSpPr/>
      </dsp:nvSpPr>
      <dsp:spPr>
        <a:xfrm>
          <a:off x="0" y="2666461"/>
          <a:ext cx="10515600" cy="79150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300" kern="1200" dirty="0"/>
            <a:t>Método empregado</a:t>
          </a:r>
          <a:endParaRPr lang="en-US" sz="3300" kern="1200" dirty="0"/>
        </a:p>
      </dsp:txBody>
      <dsp:txXfrm>
        <a:off x="38638" y="2705099"/>
        <a:ext cx="10438324" cy="714229"/>
      </dsp:txXfrm>
    </dsp:sp>
    <dsp:sp modelId="{D1FCF74F-F482-4263-BF4E-9014ECD4D2FC}">
      <dsp:nvSpPr>
        <dsp:cNvPr id="0" name=""/>
        <dsp:cNvSpPr/>
      </dsp:nvSpPr>
      <dsp:spPr>
        <a:xfrm>
          <a:off x="0" y="3553006"/>
          <a:ext cx="10515600" cy="79150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 err="1"/>
            <a:t>Resultado</a:t>
          </a:r>
          <a:r>
            <a:rPr lang="en-US" sz="3300" kern="1200" dirty="0"/>
            <a:t> </a:t>
          </a:r>
          <a:r>
            <a:rPr lang="en-US" sz="3300" kern="1200" dirty="0" err="1"/>
            <a:t>obtido</a:t>
          </a:r>
          <a:endParaRPr lang="en-US" sz="3300" kern="1200" dirty="0"/>
        </a:p>
      </dsp:txBody>
      <dsp:txXfrm>
        <a:off x="38638" y="3591644"/>
        <a:ext cx="10438324" cy="71422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B1BC5F-91D4-4236-A505-625B7BE39D4A}">
      <dsp:nvSpPr>
        <dsp:cNvPr id="0" name=""/>
        <dsp:cNvSpPr/>
      </dsp:nvSpPr>
      <dsp:spPr>
        <a:xfrm>
          <a:off x="0" y="0"/>
          <a:ext cx="8742263" cy="81166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200" kern="1200" dirty="0"/>
            <a:t>Sinal temporal é coletados pelo acelerômetro</a:t>
          </a:r>
        </a:p>
      </dsp:txBody>
      <dsp:txXfrm>
        <a:off x="23773" y="23773"/>
        <a:ext cx="7797822" cy="764123"/>
      </dsp:txXfrm>
    </dsp:sp>
    <dsp:sp modelId="{C5C33E1E-BEFF-45E9-B2F8-ED01F4C06F19}">
      <dsp:nvSpPr>
        <dsp:cNvPr id="0" name=""/>
        <dsp:cNvSpPr/>
      </dsp:nvSpPr>
      <dsp:spPr>
        <a:xfrm>
          <a:off x="732164" y="959245"/>
          <a:ext cx="8742263" cy="811669"/>
        </a:xfrm>
        <a:prstGeom prst="roundRect">
          <a:avLst>
            <a:gd name="adj" fmla="val 10000"/>
          </a:avLst>
        </a:prstGeom>
        <a:solidFill>
          <a:schemeClr val="accent2">
            <a:hueOff val="-485121"/>
            <a:satOff val="-27976"/>
            <a:lumOff val="287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200" kern="1200" dirty="0"/>
            <a:t>Conversão </a:t>
          </a:r>
          <a:r>
            <a:rPr lang="pt-BR" sz="3200" kern="1200"/>
            <a:t>em imagens</a:t>
          </a:r>
          <a:endParaRPr lang="pt-BR" sz="3200" kern="1200" dirty="0"/>
        </a:p>
      </dsp:txBody>
      <dsp:txXfrm>
        <a:off x="755937" y="983018"/>
        <a:ext cx="7434967" cy="764123"/>
      </dsp:txXfrm>
    </dsp:sp>
    <dsp:sp modelId="{2C7DA8A5-AE92-47B8-8858-0050E0797FC0}">
      <dsp:nvSpPr>
        <dsp:cNvPr id="0" name=""/>
        <dsp:cNvSpPr/>
      </dsp:nvSpPr>
      <dsp:spPr>
        <a:xfrm>
          <a:off x="1453401" y="1918490"/>
          <a:ext cx="8742263" cy="811669"/>
        </a:xfrm>
        <a:prstGeom prst="roundRect">
          <a:avLst>
            <a:gd name="adj" fmla="val 10000"/>
          </a:avLst>
        </a:prstGeom>
        <a:solidFill>
          <a:schemeClr val="accent2">
            <a:hueOff val="-970242"/>
            <a:satOff val="-55952"/>
            <a:lumOff val="575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200" kern="1200" dirty="0"/>
            <a:t>Aplicadas a entrada da rede</a:t>
          </a:r>
        </a:p>
      </dsp:txBody>
      <dsp:txXfrm>
        <a:off x="1477174" y="1942263"/>
        <a:ext cx="7445895" cy="764123"/>
      </dsp:txXfrm>
    </dsp:sp>
    <dsp:sp modelId="{1106C88A-4753-4E18-A920-30686CD53BB6}">
      <dsp:nvSpPr>
        <dsp:cNvPr id="0" name=""/>
        <dsp:cNvSpPr/>
      </dsp:nvSpPr>
      <dsp:spPr>
        <a:xfrm>
          <a:off x="2185565" y="2877735"/>
          <a:ext cx="8742263" cy="811669"/>
        </a:xfrm>
        <a:prstGeom prst="roundRect">
          <a:avLst>
            <a:gd name="adj" fmla="val 10000"/>
          </a:avLst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200" kern="1200" dirty="0"/>
            <a:t>Classificação da condição do equipamento</a:t>
          </a:r>
        </a:p>
      </dsp:txBody>
      <dsp:txXfrm>
        <a:off x="2209338" y="2901508"/>
        <a:ext cx="7434967" cy="764123"/>
      </dsp:txXfrm>
    </dsp:sp>
    <dsp:sp modelId="{BE33E2BD-691E-4153-9E1A-77721004C4CD}">
      <dsp:nvSpPr>
        <dsp:cNvPr id="0" name=""/>
        <dsp:cNvSpPr/>
      </dsp:nvSpPr>
      <dsp:spPr>
        <a:xfrm>
          <a:off x="8214678" y="621664"/>
          <a:ext cx="527584" cy="527584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2400" kern="1200"/>
        </a:p>
      </dsp:txBody>
      <dsp:txXfrm>
        <a:off x="8333384" y="621664"/>
        <a:ext cx="290172" cy="397007"/>
      </dsp:txXfrm>
    </dsp:sp>
    <dsp:sp modelId="{3F8F4BA7-8210-4EC1-880A-D23FF0353642}">
      <dsp:nvSpPr>
        <dsp:cNvPr id="0" name=""/>
        <dsp:cNvSpPr/>
      </dsp:nvSpPr>
      <dsp:spPr>
        <a:xfrm>
          <a:off x="8946842" y="1580910"/>
          <a:ext cx="527584" cy="527584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424613"/>
            <a:satOff val="-37673"/>
            <a:lumOff val="-385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424613"/>
              <a:satOff val="-37673"/>
              <a:lumOff val="-38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2400" kern="1200"/>
        </a:p>
      </dsp:txBody>
      <dsp:txXfrm>
        <a:off x="9065548" y="1580910"/>
        <a:ext cx="290172" cy="397007"/>
      </dsp:txXfrm>
    </dsp:sp>
    <dsp:sp modelId="{58663721-AAD1-47BB-A109-AF158B0C8AF5}">
      <dsp:nvSpPr>
        <dsp:cNvPr id="0" name=""/>
        <dsp:cNvSpPr/>
      </dsp:nvSpPr>
      <dsp:spPr>
        <a:xfrm>
          <a:off x="9668079" y="2540155"/>
          <a:ext cx="527584" cy="527584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849226"/>
            <a:satOff val="-75346"/>
            <a:lumOff val="-769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849226"/>
              <a:satOff val="-75346"/>
              <a:lumOff val="-76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2400" kern="1200"/>
        </a:p>
      </dsp:txBody>
      <dsp:txXfrm>
        <a:off x="9786785" y="2540155"/>
        <a:ext cx="290172" cy="39700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8EDD85-3EE4-454C-B519-90B2C6BD601B}" type="datetimeFigureOut">
              <a:rPr lang="pt-BR" smtClean="0"/>
              <a:pPr/>
              <a:t>28/01/2024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CF9A6E-C3E9-4150-A6FB-B2EE10483F4F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xmlns="" val="38863939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8E510C0A-C48E-BDE0-81BE-98FA0FBE8D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xmlns="" id="{2353A70B-748B-9173-53C9-1B2A0BB74A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xmlns="" id="{20308477-81A0-4D36-C925-B5387701BD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FEC7D-4342-4F70-BCFB-53D383253840}" type="datetime1">
              <a:rPr lang="pt-BR" smtClean="0"/>
              <a:pPr/>
              <a:t>28/01/2024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xmlns="" id="{B5642D2F-7BA9-3247-F412-963B6DCE6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xmlns="" id="{DA81246D-5A5E-E8C9-FBC0-1849A3F1A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E9C96-AC6B-4920-8333-2242910C47C7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xmlns="" val="41385431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C15AF39A-ADE1-67D7-960F-A992387B2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xmlns="" id="{F238124E-F578-E273-A431-EAFC2E22FE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xmlns="" id="{E4EE2233-1A1E-F1C0-6CEF-606FF13E1C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0C1C0-C3D9-46BA-B6B7-63E184D693CC}" type="datetime1">
              <a:rPr lang="pt-BR" smtClean="0"/>
              <a:pPr/>
              <a:t>28/01/2024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xmlns="" id="{58A7DCBE-D4A8-E4CA-F4E6-FF2463F1B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xmlns="" id="{6FEF0AE0-026E-AE87-467A-FD9589AA0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E9C96-AC6B-4920-8333-2242910C47C7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xmlns="" val="27134183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xmlns="" id="{CB5DB950-4FE4-B34A-8B66-76BFA7C6E5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xmlns="" id="{7103789C-4662-615A-4CE4-904DABABBF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xmlns="" id="{90422A81-2F67-555F-493B-B86BA99667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48716A-20FD-4ED4-AD0F-5956A52A8764}" type="datetime1">
              <a:rPr lang="pt-BR" smtClean="0"/>
              <a:pPr/>
              <a:t>28/01/2024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xmlns="" id="{938865A6-F9FC-924E-CBEE-3834B218E3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xmlns="" id="{1933B43C-E092-E695-4A67-B8A1D8A1E6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E9C96-AC6B-4920-8333-2242910C47C7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xmlns="" val="1395929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E964AD51-D8EB-A41F-B4ED-5C38E01A10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B9661C46-B671-5AB5-ACB2-ED040F1398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xmlns="" id="{85F0A672-CEC0-9EC9-0688-3D483258D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60479-12A2-4047-81BF-88E9928316DE}" type="datetime1">
              <a:rPr lang="pt-BR" smtClean="0"/>
              <a:pPr/>
              <a:t>28/01/2024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xmlns="" id="{4CC270DF-B272-38A1-90B2-2E018FF4CA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xmlns="" id="{4690B940-D51D-D208-2EC5-B7811DDBD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E9C96-AC6B-4920-8333-2242910C47C7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xmlns="" val="37044316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6C117EF4-08CD-5FEA-B26F-8599901FB8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xmlns="" id="{ABF58DCD-067A-AE15-8B14-58B2BE4BAB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xmlns="" id="{63D31E15-C6E1-07B6-0CB4-5D98EFB036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718F6B-298C-4A96-90B1-9EED912C9AF0}" type="datetime1">
              <a:rPr lang="pt-BR" smtClean="0"/>
              <a:pPr/>
              <a:t>28/01/2024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xmlns="" id="{D884001B-0176-F0CB-F35E-ADBA7F6B7B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xmlns="" id="{4085190F-964E-A6D5-75DF-A6E1A6157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E9C96-AC6B-4920-8333-2242910C47C7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xmlns="" val="7921719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C04D6F0A-8055-97BB-72DC-9AA26A4A3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DA610134-B5F7-C667-6F5C-B41F873EAE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xmlns="" id="{1B32DE3E-E134-9BC4-2C00-60CBD148C9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xmlns="" id="{D2A2F67B-5B68-3E06-507A-AA14E25553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64A09-28DD-45FD-80E0-F2E048A6CD86}" type="datetime1">
              <a:rPr lang="pt-BR" smtClean="0"/>
              <a:pPr/>
              <a:t>28/01/2024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xmlns="" id="{B1006A93-EA71-3E3B-7688-87E13FB1CB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xmlns="" id="{930F949A-FCAB-DFDB-D02A-E19987ED8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E9C96-AC6B-4920-8333-2242910C47C7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xmlns="" val="10928123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357F246A-388F-CC6F-1127-2B1BCE64C6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xmlns="" id="{CC652F0C-DA1D-1389-68E7-B1317D85D5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xmlns="" id="{FBCB6DAB-9CF0-D57F-1FD4-23ABE734AD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xmlns="" id="{E7B7FE67-300B-38D6-5718-E3CF9DDB1B5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xmlns="" id="{1BD9F0F6-F1E3-8F6C-8274-68DD6E9188B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xmlns="" id="{1BF03867-7B00-185D-1F57-379CB69971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03A9B-052A-491A-8D37-17DBD3A03F0D}" type="datetime1">
              <a:rPr lang="pt-BR" smtClean="0"/>
              <a:pPr/>
              <a:t>28/01/2024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xmlns="" id="{E7490F7C-4B8C-260E-C25F-45589CFFC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xmlns="" id="{98F5F662-1E3B-FF30-67B1-043A6F5CF9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E9C96-AC6B-4920-8333-2242910C47C7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xmlns="" val="8787089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BC64B636-99A6-8C0F-A9CB-05BB87005F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xmlns="" id="{CB53310E-45BF-5FC9-A1E5-7D4E1AD0D1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AA00A-2CBB-4DFA-8FD0-FD4FC8F8E671}" type="datetime1">
              <a:rPr lang="pt-BR" smtClean="0"/>
              <a:pPr/>
              <a:t>28/01/2024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xmlns="" id="{5C040CFF-8564-3DCE-F1FD-CF2D91987A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xmlns="" id="{A76918D1-72B2-F670-C260-758BACF41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E9C96-AC6B-4920-8333-2242910C47C7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xmlns="" val="37920117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xmlns="" id="{9A37FEDE-865F-C41F-BE78-CC53BAB2F8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708688-DF55-483B-B24A-6858CC928F0D}" type="datetime1">
              <a:rPr lang="pt-BR" smtClean="0"/>
              <a:pPr/>
              <a:t>28/01/2024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xmlns="" id="{E8E1EBDC-FCCB-0F01-B524-DF8B38A7F3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xmlns="" id="{460CC9C2-E405-8AF8-9F2F-DFB86F343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E9C96-AC6B-4920-8333-2242910C47C7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xmlns="" val="14192977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AC392A30-D6D9-327B-13FF-5FE0F85C4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BAD69DD0-49EA-039C-3E1B-E67F615FFA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xmlns="" id="{1A7CFDD3-DE69-4722-283C-F28353B73D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xmlns="" id="{428B660A-5EBF-55E2-FD07-8B140A5DB7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92FDA-C52C-4BC4-94FC-EFEA54DA3D8A}" type="datetime1">
              <a:rPr lang="pt-BR" smtClean="0"/>
              <a:pPr/>
              <a:t>28/01/2024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xmlns="" id="{6353C481-9C7A-8036-F756-0D4FD2FE08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xmlns="" id="{00D0BFFB-1D37-7ABF-52F2-DC93B751B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E9C96-AC6B-4920-8333-2242910C47C7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xmlns="" val="12848368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FEBE53E9-32B1-9480-5788-5007AF791C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xmlns="" id="{5F847477-FCB4-4059-051D-53EB868356F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xmlns="" id="{DEC3F65E-5E06-2408-950F-A33EB68E9D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xmlns="" id="{974B9FBA-956A-043A-27C5-CD3E203C8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01BDE-4473-4641-841B-67D58B5F7D77}" type="datetime1">
              <a:rPr lang="pt-BR" smtClean="0"/>
              <a:pPr/>
              <a:t>28/01/2024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xmlns="" id="{EA4B800F-C15F-6A3B-5A98-66513C3B99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xmlns="" id="{AC6B7421-CD2B-85D1-695E-B28D7C794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E9C96-AC6B-4920-8333-2242910C47C7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xmlns="" val="14456413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xmlns="" id="{DCDF8627-91AF-72CC-921D-D0B0AFE38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xmlns="" id="{50BF211A-A720-DAE9-F439-03C9D283A4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xmlns="" id="{5974D1E4-704B-7359-5784-8C25489C35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432E16-4214-46F9-827B-938483AC0B95}" type="datetime1">
              <a:rPr lang="pt-BR" smtClean="0"/>
              <a:pPr/>
              <a:t>28/01/2024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xmlns="" id="{7CDE8DC7-0554-B6CC-5A22-C99B4A0E9E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xmlns="" id="{D827CA59-9027-38F7-42C6-8525303C97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BE9C96-AC6B-4920-8333-2242910C47C7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xmlns="" val="33020443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pmarcotti@gmail.com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8">
            <a:extLst>
              <a:ext uri="{FF2B5EF4-FFF2-40B4-BE49-F238E27FC236}">
                <a16:creationId xmlns:a16="http://schemas.microsoft.com/office/drawing/2014/main" xmlns="" id="{0671A8AE-40A1-4631-A6B8-581AFF06548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4" descr="Sistema neurônio em renderização 3D">
            <a:extLst>
              <a:ext uri="{FF2B5EF4-FFF2-40B4-BE49-F238E27FC236}">
                <a16:creationId xmlns:a16="http://schemas.microsoft.com/office/drawing/2014/main" xmlns="" id="{B776C016-6A69-A02E-38C5-110AD2C16D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25" t="-1" r="19166" b="-1"/>
          <a:stretch/>
        </p:blipFill>
        <p:spPr>
          <a:xfrm>
            <a:off x="4610911" y="0"/>
            <a:ext cx="7581089" cy="6857990"/>
          </a:xfrm>
          <a:prstGeom prst="rect">
            <a:avLst/>
          </a:prstGeom>
        </p:spPr>
      </p:pic>
      <p:sp>
        <p:nvSpPr>
          <p:cNvPr id="17" name="Rectangle 10">
            <a:extLst>
              <a:ext uri="{FF2B5EF4-FFF2-40B4-BE49-F238E27FC236}">
                <a16:creationId xmlns:a16="http://schemas.microsoft.com/office/drawing/2014/main" xmlns="" id="{AB58EF07-17C2-48CF-ABB0-EEF1F17CB8F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A10BEB55-C01B-BB95-BEC3-3B4139D4E3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0" y="1122363"/>
            <a:ext cx="8886153" cy="3204134"/>
          </a:xfrm>
        </p:spPr>
        <p:txBody>
          <a:bodyPr anchor="b">
            <a:normAutofit/>
          </a:bodyPr>
          <a:lstStyle/>
          <a:p>
            <a:pPr algn="l"/>
            <a:r>
              <a:rPr lang="pt-BR" sz="3000" dirty="0" err="1" smtClean="0"/>
              <a:t>Pitch</a:t>
            </a:r>
            <a:r>
              <a:rPr lang="pt-BR" sz="3000" dirty="0" smtClean="0"/>
              <a:t> de Aula</a:t>
            </a:r>
            <a:br>
              <a:rPr lang="pt-BR" sz="3000" dirty="0" smtClean="0"/>
            </a:br>
            <a:r>
              <a:rPr lang="pt-BR" sz="3000" dirty="0" smtClean="0"/>
              <a:t>Utilização de Rede Neural Artificial</a:t>
            </a:r>
            <a:br>
              <a:rPr lang="pt-BR" sz="3000" dirty="0" smtClean="0"/>
            </a:br>
            <a:r>
              <a:rPr lang="pt-BR" sz="3000" dirty="0" smtClean="0"/>
              <a:t>Problema de Otimização em Engenharia</a:t>
            </a:r>
            <a:endParaRPr lang="pt-BR" sz="30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AF2F604E-43BE-4DC3-B983-E071523364F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08C9B587-E65E-4B52-B37C-ABEBB6E8792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xmlns="" id="{52071425-ABEE-D9C7-AC94-8001C5A69C29}"/>
              </a:ext>
            </a:extLst>
          </p:cNvPr>
          <p:cNvSpPr txBox="1"/>
          <p:nvPr/>
        </p:nvSpPr>
        <p:spPr>
          <a:xfrm>
            <a:off x="477980" y="4785631"/>
            <a:ext cx="60943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dirty="0" smtClean="0"/>
              <a:t>Prof. </a:t>
            </a:r>
            <a:r>
              <a:rPr lang="pt-BR" sz="1800" dirty="0" err="1" smtClean="0"/>
              <a:t>Ms</a:t>
            </a:r>
            <a:r>
              <a:rPr lang="pt-BR" sz="1800" dirty="0" smtClean="0"/>
              <a:t>. Paulo Marcotti</a:t>
            </a:r>
            <a:endParaRPr lang="pt-BR" sz="1800" dirty="0"/>
          </a:p>
        </p:txBody>
      </p:sp>
    </p:spTree>
    <p:extLst>
      <p:ext uri="{BB962C8B-B14F-4D97-AF65-F5344CB8AC3E}">
        <p14:creationId xmlns:p14="http://schemas.microsoft.com/office/powerpoint/2010/main" xmlns="" val="29665714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0AE14044-33FD-8AE1-16D8-20008C9838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Processo </a:t>
            </a:r>
            <a:r>
              <a:rPr lang="pt-BR" dirty="0"/>
              <a:t>de </a:t>
            </a:r>
            <a:r>
              <a:rPr lang="pt-BR" dirty="0" err="1" smtClean="0"/>
              <a:t>Convolução</a:t>
            </a:r>
            <a:endParaRPr lang="pt-BR" dirty="0"/>
          </a:p>
        </p:txBody>
      </p:sp>
      <p:pic>
        <p:nvPicPr>
          <p:cNvPr id="4" name="Espaço Reservado para Conteúdo 3" descr="Diagrama&#10;&#10;Descrição gerada automaticamente">
            <a:extLst>
              <a:ext uri="{FF2B5EF4-FFF2-40B4-BE49-F238E27FC236}">
                <a16:creationId xmlns:a16="http://schemas.microsoft.com/office/drawing/2014/main" xmlns="" id="{8CB17324-49BD-8640-90D6-1E0B9EF89B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562130" y="2176146"/>
            <a:ext cx="5067739" cy="3650296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xmlns="" id="{1AB42330-7D2C-C88A-F689-A07429AE98BB}"/>
              </a:ext>
            </a:extLst>
          </p:cNvPr>
          <p:cNvSpPr txBox="1">
            <a:spLocks/>
          </p:cNvSpPr>
          <p:nvPr/>
        </p:nvSpPr>
        <p:spPr>
          <a:xfrm>
            <a:off x="4266290" y="6066692"/>
            <a:ext cx="4353116" cy="49041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pt-BR" sz="2000" dirty="0"/>
              <a:t>Fonte: Adaptado de </a:t>
            </a:r>
            <a:r>
              <a:rPr lang="pt-BR" sz="2000" dirty="0" err="1"/>
              <a:t>Gulgun</a:t>
            </a:r>
            <a:r>
              <a:rPr lang="pt-BR" sz="2000" dirty="0"/>
              <a:t> e </a:t>
            </a:r>
            <a:r>
              <a:rPr lang="pt-BR" sz="2000" dirty="0" err="1"/>
              <a:t>Erol</a:t>
            </a:r>
            <a:r>
              <a:rPr lang="pt-BR" sz="2000" dirty="0"/>
              <a:t> (2019).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xmlns="" id="{A6414E23-BF4F-317E-A5B4-4D9C844B2E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E9C96-AC6B-4920-8333-2242910C47C7}" type="slidenum">
              <a:rPr lang="pt-BR" smtClean="0"/>
              <a:pPr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xmlns="" val="29368419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74BB47FB-D6C6-B5A4-44EE-7618F22AD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 camada de </a:t>
            </a:r>
            <a:r>
              <a:rPr lang="pt-BR" dirty="0" smtClean="0"/>
              <a:t>saída</a:t>
            </a:r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xmlns="" id="{C91787FF-C1B5-3658-315B-856C48DAE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BE9C96-AC6B-4920-8333-2242910C47C7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xmlns="" id="{6EC1BD88-09F4-B762-05A3-D755C2E2C7EB}"/>
              </a:ext>
            </a:extLst>
          </p:cNvPr>
          <p:cNvSpPr txBox="1">
            <a:spLocks/>
          </p:cNvSpPr>
          <p:nvPr/>
        </p:nvSpPr>
        <p:spPr>
          <a:xfrm>
            <a:off x="4266290" y="6066692"/>
            <a:ext cx="4353116" cy="4904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Fonte: Adaptado de medium.com</a:t>
            </a:r>
          </a:p>
        </p:txBody>
      </p:sp>
      <p:pic>
        <p:nvPicPr>
          <p:cNvPr id="9218" name="Picture 2" descr="Noções básicas da CNN">
            <a:extLst>
              <a:ext uri="{FF2B5EF4-FFF2-40B4-BE49-F238E27FC236}">
                <a16:creationId xmlns:a16="http://schemas.microsoft.com/office/drawing/2014/main" xmlns="" id="{77AF6867-47C8-5EB4-7333-80DE71C678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59677" t="15389" b="14615"/>
          <a:stretch/>
        </p:blipFill>
        <p:spPr bwMode="auto">
          <a:xfrm>
            <a:off x="3984783" y="1872978"/>
            <a:ext cx="4916129" cy="4011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6547269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E9C96-AC6B-4920-8333-2242910C47C7}" type="slidenum">
              <a:rPr lang="pt-BR" smtClean="0"/>
              <a:pPr/>
              <a:t>12</a:t>
            </a:fld>
            <a:endParaRPr lang="pt-BR"/>
          </a:p>
        </p:txBody>
      </p:sp>
      <p:pic>
        <p:nvPicPr>
          <p:cNvPr id="3" name="Imagem 2" descr="Curva-Manutenção-Preditiv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79" y="783772"/>
            <a:ext cx="10078435" cy="6718956"/>
          </a:xfrm>
          <a:prstGeom prst="rect">
            <a:avLst/>
          </a:prstGeom>
        </p:spPr>
      </p:pic>
      <p:sp>
        <p:nvSpPr>
          <p:cNvPr id="4" name="Título 1">
            <a:extLst>
              <a:ext uri="{FF2B5EF4-FFF2-40B4-BE49-F238E27FC236}">
                <a16:creationId xmlns:a16="http://schemas.microsoft.com/office/drawing/2014/main" xmlns="" id="{74BB47FB-D6C6-B5A4-44EE-7618F22AD3D8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Vibração – detecção antecipada</a:t>
            </a:r>
            <a:endParaRPr kumimoji="0" lang="pt-BR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8FBC61AF-E570-FDCB-7B4A-1387390E04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537" y="197376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Sinal</a:t>
            </a:r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3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aquisitado</a:t>
            </a:r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no </a:t>
            </a:r>
            <a:r>
              <a:rPr lang="en-US" sz="3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domínio</a:t>
            </a:r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do tempo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xmlns="" id="{885D57B7-DD38-0530-637F-C695FE434E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fld id="{19BE9C96-AC6B-4920-8333-2242910C47C7}" type="slidenum">
              <a:rPr lang="en-US" smtClean="0">
                <a:solidFill>
                  <a:srgbClr val="FFFFFF"/>
                </a:solidFill>
              </a:rPr>
              <a:pPr defTabSz="457200">
                <a:spcAft>
                  <a:spcPts val="600"/>
                </a:spcAft>
              </a:pPr>
              <a:t>13</a:t>
            </a:fld>
            <a:endParaRPr lang="en-US">
              <a:solidFill>
                <a:srgbClr val="FFFFFF"/>
              </a:solidFill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xmlns="" id="{F82D46CC-B03B-BFD1-3622-BD6139742C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663" y="952044"/>
            <a:ext cx="10628671" cy="5574479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xmlns="" id="{4FE7B4E8-71B9-9237-5C56-259B7B01E1F1}"/>
              </a:ext>
            </a:extLst>
          </p:cNvPr>
          <p:cNvSpPr txBox="1"/>
          <p:nvPr/>
        </p:nvSpPr>
        <p:spPr>
          <a:xfrm>
            <a:off x="3821767" y="940841"/>
            <a:ext cx="4548461" cy="29469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defTabSz="667786">
              <a:spcAft>
                <a:spcPts val="402"/>
              </a:spcAft>
            </a:pPr>
            <a:r>
              <a:rPr lang="pt-BR" sz="1315" kern="1200" dirty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Condição normal</a:t>
            </a:r>
            <a:endParaRPr lang="pt-BR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xmlns="" id="{29A8A199-3379-2AA5-22DD-A990078B160C}"/>
              </a:ext>
            </a:extLst>
          </p:cNvPr>
          <p:cNvSpPr txBox="1"/>
          <p:nvPr/>
        </p:nvSpPr>
        <p:spPr>
          <a:xfrm>
            <a:off x="4893788" y="2845520"/>
            <a:ext cx="2404418" cy="29469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defTabSz="667786">
              <a:spcAft>
                <a:spcPts val="402"/>
              </a:spcAft>
            </a:pPr>
            <a:r>
              <a:rPr lang="pt-BR" sz="1315" kern="1200" dirty="0">
                <a:solidFill>
                  <a:schemeClr val="accent6"/>
                </a:solidFill>
                <a:latin typeface="+mn-lt"/>
                <a:ea typeface="+mn-ea"/>
                <a:cs typeface="+mn-cs"/>
              </a:rPr>
              <a:t>Defeito de pista externa</a:t>
            </a:r>
            <a:endParaRPr lang="pt-BR" dirty="0">
              <a:solidFill>
                <a:schemeClr val="accent6"/>
              </a:solidFill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xmlns="" id="{1C889167-273A-B38F-76DB-C86B84F96275}"/>
              </a:ext>
            </a:extLst>
          </p:cNvPr>
          <p:cNvSpPr txBox="1"/>
          <p:nvPr/>
        </p:nvSpPr>
        <p:spPr>
          <a:xfrm>
            <a:off x="4052345" y="4751405"/>
            <a:ext cx="4087303" cy="29469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defTabSz="667786">
              <a:spcAft>
                <a:spcPts val="402"/>
              </a:spcAft>
            </a:pPr>
            <a:r>
              <a:rPr lang="pt-BR" sz="1315" kern="1200" dirty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Defeito de elemento rolante</a:t>
            </a:r>
            <a:endParaRPr lang="pt-BR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8366355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593" name="Rectangle 23584">
            <a:extLst>
              <a:ext uri="{FF2B5EF4-FFF2-40B4-BE49-F238E27FC236}">
                <a16:creationId xmlns:a16="http://schemas.microsoft.com/office/drawing/2014/main" xmlns="" id="{A8908DB7-C3A6-4FCB-9820-CEE02B398C4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xmlns="" id="{ACF14FCA-CDA8-5E34-6444-09FA3381B9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99189"/>
            <a:ext cx="3419856" cy="5583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z="5400"/>
              <a:t>Imagens Geradas</a:t>
            </a:r>
          </a:p>
        </p:txBody>
      </p:sp>
      <p:sp>
        <p:nvSpPr>
          <p:cNvPr id="23594" name="sketch line">
            <a:extLst>
              <a:ext uri="{FF2B5EF4-FFF2-40B4-BE49-F238E27FC236}">
                <a16:creationId xmlns:a16="http://schemas.microsoft.com/office/drawing/2014/main" xmlns="" id="{535742DD-1B16-4E9D-B715-0D74B4574A6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H="1">
            <a:off x="4267200" y="630936"/>
            <a:ext cx="18288" cy="5590381"/>
          </a:xfrm>
          <a:custGeom>
            <a:avLst/>
            <a:gdLst>
              <a:gd name="connsiteX0" fmla="*/ 0 w 18288"/>
              <a:gd name="connsiteY0" fmla="*/ 0 h 5590381"/>
              <a:gd name="connsiteX1" fmla="*/ 18288 w 18288"/>
              <a:gd name="connsiteY1" fmla="*/ 0 h 5590381"/>
              <a:gd name="connsiteX2" fmla="*/ 18288 w 18288"/>
              <a:gd name="connsiteY2" fmla="*/ 754701 h 5590381"/>
              <a:gd name="connsiteX3" fmla="*/ 18288 w 18288"/>
              <a:gd name="connsiteY3" fmla="*/ 1565307 h 5590381"/>
              <a:gd name="connsiteX4" fmla="*/ 18288 w 18288"/>
              <a:gd name="connsiteY4" fmla="*/ 2152297 h 5590381"/>
              <a:gd name="connsiteX5" fmla="*/ 18288 w 18288"/>
              <a:gd name="connsiteY5" fmla="*/ 2906998 h 5590381"/>
              <a:gd name="connsiteX6" fmla="*/ 18288 w 18288"/>
              <a:gd name="connsiteY6" fmla="*/ 3549892 h 5590381"/>
              <a:gd name="connsiteX7" fmla="*/ 18288 w 18288"/>
              <a:gd name="connsiteY7" fmla="*/ 4080978 h 5590381"/>
              <a:gd name="connsiteX8" fmla="*/ 18288 w 18288"/>
              <a:gd name="connsiteY8" fmla="*/ 4835680 h 5590381"/>
              <a:gd name="connsiteX9" fmla="*/ 18288 w 18288"/>
              <a:gd name="connsiteY9" fmla="*/ 5590381 h 5590381"/>
              <a:gd name="connsiteX10" fmla="*/ 0 w 18288"/>
              <a:gd name="connsiteY10" fmla="*/ 5590381 h 5590381"/>
              <a:gd name="connsiteX11" fmla="*/ 0 w 18288"/>
              <a:gd name="connsiteY11" fmla="*/ 4835680 h 5590381"/>
              <a:gd name="connsiteX12" fmla="*/ 0 w 18288"/>
              <a:gd name="connsiteY12" fmla="*/ 4304593 h 5590381"/>
              <a:gd name="connsiteX13" fmla="*/ 0 w 18288"/>
              <a:gd name="connsiteY13" fmla="*/ 3773507 h 5590381"/>
              <a:gd name="connsiteX14" fmla="*/ 0 w 18288"/>
              <a:gd name="connsiteY14" fmla="*/ 3186517 h 5590381"/>
              <a:gd name="connsiteX15" fmla="*/ 0 w 18288"/>
              <a:gd name="connsiteY15" fmla="*/ 2487720 h 5590381"/>
              <a:gd name="connsiteX16" fmla="*/ 0 w 18288"/>
              <a:gd name="connsiteY16" fmla="*/ 1956633 h 5590381"/>
              <a:gd name="connsiteX17" fmla="*/ 0 w 18288"/>
              <a:gd name="connsiteY17" fmla="*/ 1425547 h 5590381"/>
              <a:gd name="connsiteX18" fmla="*/ 0 w 18288"/>
              <a:gd name="connsiteY18" fmla="*/ 614942 h 5590381"/>
              <a:gd name="connsiteX19" fmla="*/ 0 w 18288"/>
              <a:gd name="connsiteY19" fmla="*/ 0 h 5590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8288" h="5590381" fill="none" extrusionOk="0">
                <a:moveTo>
                  <a:pt x="0" y="0"/>
                </a:moveTo>
                <a:cubicBezTo>
                  <a:pt x="7726" y="-435"/>
                  <a:pt x="14198" y="437"/>
                  <a:pt x="18288" y="0"/>
                </a:cubicBezTo>
                <a:cubicBezTo>
                  <a:pt x="-5226" y="225076"/>
                  <a:pt x="46275" y="562283"/>
                  <a:pt x="18288" y="754701"/>
                </a:cubicBezTo>
                <a:cubicBezTo>
                  <a:pt x="-9699" y="947119"/>
                  <a:pt x="30081" y="1239251"/>
                  <a:pt x="18288" y="1565307"/>
                </a:cubicBezTo>
                <a:cubicBezTo>
                  <a:pt x="6495" y="1891363"/>
                  <a:pt x="7160" y="1999140"/>
                  <a:pt x="18288" y="2152297"/>
                </a:cubicBezTo>
                <a:cubicBezTo>
                  <a:pt x="29417" y="2305454"/>
                  <a:pt x="28705" y="2598333"/>
                  <a:pt x="18288" y="2906998"/>
                </a:cubicBezTo>
                <a:cubicBezTo>
                  <a:pt x="7871" y="3215663"/>
                  <a:pt x="35263" y="3327412"/>
                  <a:pt x="18288" y="3549892"/>
                </a:cubicBezTo>
                <a:cubicBezTo>
                  <a:pt x="1313" y="3772372"/>
                  <a:pt x="38561" y="3843836"/>
                  <a:pt x="18288" y="4080978"/>
                </a:cubicBezTo>
                <a:cubicBezTo>
                  <a:pt x="-1985" y="4318120"/>
                  <a:pt x="-3806" y="4511166"/>
                  <a:pt x="18288" y="4835680"/>
                </a:cubicBezTo>
                <a:cubicBezTo>
                  <a:pt x="40382" y="5160194"/>
                  <a:pt x="-13070" y="5401748"/>
                  <a:pt x="18288" y="5590381"/>
                </a:cubicBezTo>
                <a:cubicBezTo>
                  <a:pt x="12010" y="5589863"/>
                  <a:pt x="6799" y="5589982"/>
                  <a:pt x="0" y="5590381"/>
                </a:cubicBezTo>
                <a:cubicBezTo>
                  <a:pt x="-6480" y="5250523"/>
                  <a:pt x="-32148" y="5052531"/>
                  <a:pt x="0" y="4835680"/>
                </a:cubicBezTo>
                <a:cubicBezTo>
                  <a:pt x="32148" y="4618829"/>
                  <a:pt x="5352" y="4496374"/>
                  <a:pt x="0" y="4304593"/>
                </a:cubicBezTo>
                <a:cubicBezTo>
                  <a:pt x="-5352" y="4112812"/>
                  <a:pt x="9645" y="3919423"/>
                  <a:pt x="0" y="3773507"/>
                </a:cubicBezTo>
                <a:cubicBezTo>
                  <a:pt x="-9645" y="3627591"/>
                  <a:pt x="-10654" y="3330687"/>
                  <a:pt x="0" y="3186517"/>
                </a:cubicBezTo>
                <a:cubicBezTo>
                  <a:pt x="10654" y="3042347"/>
                  <a:pt x="18181" y="2635923"/>
                  <a:pt x="0" y="2487720"/>
                </a:cubicBezTo>
                <a:cubicBezTo>
                  <a:pt x="-18181" y="2339517"/>
                  <a:pt x="-7947" y="2113537"/>
                  <a:pt x="0" y="1956633"/>
                </a:cubicBezTo>
                <a:cubicBezTo>
                  <a:pt x="7947" y="1799729"/>
                  <a:pt x="-15145" y="1657735"/>
                  <a:pt x="0" y="1425547"/>
                </a:cubicBezTo>
                <a:cubicBezTo>
                  <a:pt x="15145" y="1193359"/>
                  <a:pt x="-23832" y="948054"/>
                  <a:pt x="0" y="614942"/>
                </a:cubicBezTo>
                <a:cubicBezTo>
                  <a:pt x="23832" y="281831"/>
                  <a:pt x="2816" y="129878"/>
                  <a:pt x="0" y="0"/>
                </a:cubicBezTo>
                <a:close/>
              </a:path>
              <a:path w="18288" h="5590381" stroke="0" extrusionOk="0">
                <a:moveTo>
                  <a:pt x="0" y="0"/>
                </a:moveTo>
                <a:cubicBezTo>
                  <a:pt x="5871" y="848"/>
                  <a:pt x="11713" y="-200"/>
                  <a:pt x="18288" y="0"/>
                </a:cubicBezTo>
                <a:cubicBezTo>
                  <a:pt x="41141" y="165299"/>
                  <a:pt x="3613" y="427555"/>
                  <a:pt x="18288" y="698798"/>
                </a:cubicBezTo>
                <a:cubicBezTo>
                  <a:pt x="32963" y="970041"/>
                  <a:pt x="19680" y="1226199"/>
                  <a:pt x="18288" y="1397595"/>
                </a:cubicBezTo>
                <a:cubicBezTo>
                  <a:pt x="16896" y="1568991"/>
                  <a:pt x="38798" y="1794517"/>
                  <a:pt x="18288" y="2152297"/>
                </a:cubicBezTo>
                <a:cubicBezTo>
                  <a:pt x="-2222" y="2510077"/>
                  <a:pt x="40846" y="2594424"/>
                  <a:pt x="18288" y="2739287"/>
                </a:cubicBezTo>
                <a:cubicBezTo>
                  <a:pt x="-4270" y="2884150"/>
                  <a:pt x="27117" y="3129706"/>
                  <a:pt x="18288" y="3493988"/>
                </a:cubicBezTo>
                <a:cubicBezTo>
                  <a:pt x="9459" y="3858270"/>
                  <a:pt x="54201" y="4041447"/>
                  <a:pt x="18288" y="4304593"/>
                </a:cubicBezTo>
                <a:cubicBezTo>
                  <a:pt x="-17625" y="4567740"/>
                  <a:pt x="49627" y="5149125"/>
                  <a:pt x="18288" y="5590381"/>
                </a:cubicBezTo>
                <a:cubicBezTo>
                  <a:pt x="10860" y="5590744"/>
                  <a:pt x="7568" y="5590157"/>
                  <a:pt x="0" y="5590381"/>
                </a:cubicBezTo>
                <a:cubicBezTo>
                  <a:pt x="36767" y="5266821"/>
                  <a:pt x="-16223" y="5116146"/>
                  <a:pt x="0" y="4835680"/>
                </a:cubicBezTo>
                <a:cubicBezTo>
                  <a:pt x="16223" y="4555214"/>
                  <a:pt x="-16316" y="4356490"/>
                  <a:pt x="0" y="4136882"/>
                </a:cubicBezTo>
                <a:cubicBezTo>
                  <a:pt x="16316" y="3917274"/>
                  <a:pt x="8005" y="3773465"/>
                  <a:pt x="0" y="3549892"/>
                </a:cubicBezTo>
                <a:cubicBezTo>
                  <a:pt x="-8005" y="3326319"/>
                  <a:pt x="27623" y="3052456"/>
                  <a:pt x="0" y="2851094"/>
                </a:cubicBezTo>
                <a:cubicBezTo>
                  <a:pt x="-27623" y="2649732"/>
                  <a:pt x="5614" y="2455815"/>
                  <a:pt x="0" y="2264104"/>
                </a:cubicBezTo>
                <a:cubicBezTo>
                  <a:pt x="-5614" y="2072393"/>
                  <a:pt x="22598" y="1990723"/>
                  <a:pt x="0" y="1733018"/>
                </a:cubicBezTo>
                <a:cubicBezTo>
                  <a:pt x="-22598" y="1475313"/>
                  <a:pt x="-6965" y="1369123"/>
                  <a:pt x="0" y="1090124"/>
                </a:cubicBezTo>
                <a:cubicBezTo>
                  <a:pt x="6965" y="811125"/>
                  <a:pt x="-19273" y="50704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xmlns="" sd="311409761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xmlns="" id="{A0E71ED9-B638-410B-4B29-365B4E572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</a:pPr>
            <a:fld id="{19BE9C96-AC6B-4920-8333-2242910C47C7}" type="slidenum">
              <a:rPr lang="en-US" smtClean="0"/>
              <a:pPr>
                <a:spcAft>
                  <a:spcPts val="600"/>
                </a:spcAft>
              </a:pPr>
              <a:t>14</a:t>
            </a:fld>
            <a:endParaRPr lang="en-US"/>
          </a:p>
        </p:txBody>
      </p:sp>
      <p:grpSp>
        <p:nvGrpSpPr>
          <p:cNvPr id="14" name="Agrupar 13">
            <a:extLst>
              <a:ext uri="{FF2B5EF4-FFF2-40B4-BE49-F238E27FC236}">
                <a16:creationId xmlns:a16="http://schemas.microsoft.com/office/drawing/2014/main" xmlns="" id="{EBA76FCD-3B2C-A899-7E0F-5D76EBBBE9B7}"/>
              </a:ext>
            </a:extLst>
          </p:cNvPr>
          <p:cNvGrpSpPr/>
          <p:nvPr/>
        </p:nvGrpSpPr>
        <p:grpSpPr>
          <a:xfrm>
            <a:off x="4870705" y="305308"/>
            <a:ext cx="6894574" cy="5924247"/>
            <a:chOff x="4870705" y="295578"/>
            <a:chExt cx="6894574" cy="5924247"/>
          </a:xfrm>
        </p:grpSpPr>
        <p:grpSp>
          <p:nvGrpSpPr>
            <p:cNvPr id="13" name="Agrupar 12">
              <a:extLst>
                <a:ext uri="{FF2B5EF4-FFF2-40B4-BE49-F238E27FC236}">
                  <a16:creationId xmlns:a16="http://schemas.microsoft.com/office/drawing/2014/main" xmlns="" id="{AF09C45D-6BCD-DACC-FF7A-62BEB508D3E6}"/>
                </a:ext>
              </a:extLst>
            </p:cNvPr>
            <p:cNvGrpSpPr/>
            <p:nvPr/>
          </p:nvGrpSpPr>
          <p:grpSpPr>
            <a:xfrm>
              <a:off x="4870705" y="3798331"/>
              <a:ext cx="6894574" cy="2421494"/>
              <a:chOff x="1566313" y="2404864"/>
              <a:chExt cx="9372278" cy="3291706"/>
            </a:xfrm>
          </p:grpSpPr>
          <p:pic>
            <p:nvPicPr>
              <p:cNvPr id="23554" name="Picture 2">
                <a:extLst>
                  <a:ext uri="{FF2B5EF4-FFF2-40B4-BE49-F238E27FC236}">
                    <a16:creationId xmlns:a16="http://schemas.microsoft.com/office/drawing/2014/main" xmlns="" id="{C6CB577C-2495-A280-FB0C-CCF25211194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52315" y="2404864"/>
                <a:ext cx="2200275" cy="23526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3560" name="Picture 8">
                <a:extLst>
                  <a:ext uri="{FF2B5EF4-FFF2-40B4-BE49-F238E27FC236}">
                    <a16:creationId xmlns:a16="http://schemas.microsoft.com/office/drawing/2014/main" xmlns="" id="{48983980-181E-FF83-3F0F-96F1C11681A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204207" y="2404864"/>
                <a:ext cx="2200275" cy="23526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3568" name="Picture 16">
                <a:extLst>
                  <a:ext uri="{FF2B5EF4-FFF2-40B4-BE49-F238E27FC236}">
                    <a16:creationId xmlns:a16="http://schemas.microsoft.com/office/drawing/2014/main" xmlns="" id="{EAE29EC4-A189-5B0C-8C9E-1F43FD01F14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100423" y="2404865"/>
                <a:ext cx="2200275" cy="23526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xmlns="" id="{132A0103-1666-9305-0366-5AFFE410A924}"/>
                  </a:ext>
                </a:extLst>
              </p:cNvPr>
              <p:cNvSpPr txBox="1"/>
              <p:nvPr/>
            </p:nvSpPr>
            <p:spPr>
              <a:xfrm>
                <a:off x="1566313" y="5050239"/>
                <a:ext cx="326849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667786">
                  <a:spcAft>
                    <a:spcPts val="402"/>
                  </a:spcAft>
                </a:pPr>
                <a:r>
                  <a:rPr lang="pt-BR" sz="1315" kern="1200" dirty="0">
                    <a:solidFill>
                      <a:schemeClr val="accen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rPr>
                  <a:t>N – Condição</a:t>
                </a:r>
              </a:p>
              <a:p>
                <a:pPr algn="ctr" defTabSz="667786">
                  <a:spcAft>
                    <a:spcPts val="402"/>
                  </a:spcAft>
                </a:pPr>
                <a:r>
                  <a:rPr lang="pt-BR" sz="1315" kern="1200" dirty="0">
                    <a:solidFill>
                      <a:schemeClr val="accen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rPr>
                  <a:t>Normal</a:t>
                </a:r>
                <a:endParaRPr lang="pt-BR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xmlns="" id="{F7AB266E-BDAE-959D-8C4C-BF8DD7FCBB89}"/>
                  </a:ext>
                </a:extLst>
              </p:cNvPr>
              <p:cNvSpPr txBox="1"/>
              <p:nvPr/>
            </p:nvSpPr>
            <p:spPr>
              <a:xfrm>
                <a:off x="4618205" y="5050239"/>
                <a:ext cx="326849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667786">
                  <a:spcAft>
                    <a:spcPts val="402"/>
                  </a:spcAft>
                </a:pPr>
                <a:r>
                  <a:rPr lang="pt-BR" sz="1315" kern="1200">
                    <a:solidFill>
                      <a:schemeClr val="accent6"/>
                    </a:solidFill>
                    <a:latin typeface="+mn-lt"/>
                    <a:ea typeface="+mn-ea"/>
                    <a:cs typeface="+mn-cs"/>
                  </a:rPr>
                  <a:t>PE – Defeito de </a:t>
                </a:r>
              </a:p>
              <a:p>
                <a:pPr algn="ctr" defTabSz="667786">
                  <a:spcAft>
                    <a:spcPts val="402"/>
                  </a:spcAft>
                </a:pPr>
                <a:r>
                  <a:rPr lang="pt-BR" sz="1315" kern="1200">
                    <a:solidFill>
                      <a:schemeClr val="accent6"/>
                    </a:solidFill>
                    <a:latin typeface="+mn-lt"/>
                    <a:ea typeface="+mn-ea"/>
                    <a:cs typeface="+mn-cs"/>
                  </a:rPr>
                  <a:t>pista externa</a:t>
                </a:r>
                <a:endParaRPr lang="pt-BR">
                  <a:solidFill>
                    <a:schemeClr val="accent6"/>
                  </a:solidFill>
                </a:endParaRPr>
              </a:p>
            </p:txBody>
          </p:sp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xmlns="" id="{9531F91E-FCF9-948A-4475-FF888DC07F48}"/>
                  </a:ext>
                </a:extLst>
              </p:cNvPr>
              <p:cNvSpPr txBox="1"/>
              <p:nvPr/>
            </p:nvSpPr>
            <p:spPr>
              <a:xfrm>
                <a:off x="7670097" y="5050239"/>
                <a:ext cx="326849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667786">
                  <a:spcAft>
                    <a:spcPts val="402"/>
                  </a:spcAft>
                </a:pPr>
                <a:r>
                  <a:rPr lang="pt-BR" sz="1315" kern="1200">
                    <a:solidFill>
                      <a:schemeClr val="accent2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rPr>
                  <a:t>R – Defeito de </a:t>
                </a:r>
              </a:p>
              <a:p>
                <a:pPr algn="ctr" defTabSz="667786">
                  <a:spcAft>
                    <a:spcPts val="402"/>
                  </a:spcAft>
                </a:pPr>
                <a:r>
                  <a:rPr lang="pt-BR" sz="1315" kern="1200">
                    <a:solidFill>
                      <a:schemeClr val="accent2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rPr>
                  <a:t>elemento rolante</a:t>
                </a:r>
                <a:endParaRPr lang="pt-BR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</p:grpSp>
        <p:pic>
          <p:nvPicPr>
            <p:cNvPr id="5122" name="Picture 2">
              <a:extLst>
                <a:ext uri="{FF2B5EF4-FFF2-40B4-BE49-F238E27FC236}">
                  <a16:creationId xmlns:a16="http://schemas.microsoft.com/office/drawing/2014/main" xmlns="" id="{01FDCF94-3AFF-FA1B-05DE-FAA95386F4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44145" y="2067621"/>
              <a:ext cx="1638069" cy="17307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24" name="Picture 4">
              <a:extLst>
                <a:ext uri="{FF2B5EF4-FFF2-40B4-BE49-F238E27FC236}">
                  <a16:creationId xmlns:a16="http://schemas.microsoft.com/office/drawing/2014/main" xmlns="" id="{527DE4F2-F925-6EDE-11F1-CDBF824C93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44144" y="295578"/>
              <a:ext cx="1638070" cy="17307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26" name="Picture 6">
              <a:extLst>
                <a:ext uri="{FF2B5EF4-FFF2-40B4-BE49-F238E27FC236}">
                  <a16:creationId xmlns:a16="http://schemas.microsoft.com/office/drawing/2014/main" xmlns="" id="{4E40BD25-4EA8-1181-22AE-B9B9C9B56D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53771" y="2067621"/>
              <a:ext cx="1638069" cy="17307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30" name="Picture 10">
              <a:extLst>
                <a:ext uri="{FF2B5EF4-FFF2-40B4-BE49-F238E27FC236}">
                  <a16:creationId xmlns:a16="http://schemas.microsoft.com/office/drawing/2014/main" xmlns="" id="{E0DF14B1-3220-4AE4-9E1B-AEEF2C88BDA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53771" y="295579"/>
              <a:ext cx="1638069" cy="17307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32" name="Picture 12">
              <a:extLst>
                <a:ext uri="{FF2B5EF4-FFF2-40B4-BE49-F238E27FC236}">
                  <a16:creationId xmlns:a16="http://schemas.microsoft.com/office/drawing/2014/main" xmlns="" id="{7BB0F2E8-6737-1C9D-FA2F-FA973F4B357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08693" y="2067621"/>
              <a:ext cx="1638069" cy="17307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34" name="Picture 14">
              <a:extLst>
                <a:ext uri="{FF2B5EF4-FFF2-40B4-BE49-F238E27FC236}">
                  <a16:creationId xmlns:a16="http://schemas.microsoft.com/office/drawing/2014/main" xmlns="" id="{3E7C9C23-4120-ECB0-8942-37849BF2E70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98957" y="295578"/>
              <a:ext cx="1638070" cy="17307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xmlns="" val="4500655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Down Arrow 7">
            <a:extLst>
              <a:ext uri="{FF2B5EF4-FFF2-40B4-BE49-F238E27FC236}">
                <a16:creationId xmlns:a16="http://schemas.microsoft.com/office/drawing/2014/main" xmlns="" id="{D4771268-CB57-404A-9271-370EB28F609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E8CD9523-49AF-DBE6-AECB-E471D84EAA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Configuração de rede adotada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xmlns="" id="{0E3EB760-4088-4B66-4260-40973D60F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34184" y="6356350"/>
            <a:ext cx="51434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19BE9C96-AC6B-4920-8333-2242910C47C7}" type="slidenum">
              <a:rPr lang="en-US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15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  <p:graphicFrame>
        <p:nvGraphicFramePr>
          <p:cNvPr id="5" name="Espaço Reservado para Conteúdo 4">
            <a:extLst>
              <a:ext uri="{FF2B5EF4-FFF2-40B4-BE49-F238E27FC236}">
                <a16:creationId xmlns:a16="http://schemas.microsoft.com/office/drawing/2014/main" xmlns="" id="{46FC1BEC-1555-0C0D-1091-6DF60645A63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xmlns="" val="163306451"/>
              </p:ext>
            </p:extLst>
          </p:nvPr>
        </p:nvGraphicFramePr>
        <p:xfrm>
          <a:off x="4527804" y="1862822"/>
          <a:ext cx="7110319" cy="3130035"/>
        </p:xfrm>
        <a:graphic>
          <a:graphicData uri="http://schemas.openxmlformats.org/drawingml/2006/table">
            <a:tbl>
              <a:tblPr firstRow="1" firstCol="1" bandRow="1"/>
              <a:tblGrid>
                <a:gridCol w="1135674">
                  <a:extLst>
                    <a:ext uri="{9D8B030D-6E8A-4147-A177-3AD203B41FA5}">
                      <a16:colId xmlns:a16="http://schemas.microsoft.com/office/drawing/2014/main" xmlns="" val="3746079069"/>
                    </a:ext>
                  </a:extLst>
                </a:gridCol>
                <a:gridCol w="1908073">
                  <a:extLst>
                    <a:ext uri="{9D8B030D-6E8A-4147-A177-3AD203B41FA5}">
                      <a16:colId xmlns:a16="http://schemas.microsoft.com/office/drawing/2014/main" xmlns="" val="2838164006"/>
                    </a:ext>
                  </a:extLst>
                </a:gridCol>
                <a:gridCol w="1422620">
                  <a:extLst>
                    <a:ext uri="{9D8B030D-6E8A-4147-A177-3AD203B41FA5}">
                      <a16:colId xmlns:a16="http://schemas.microsoft.com/office/drawing/2014/main" xmlns="" val="3072979344"/>
                    </a:ext>
                  </a:extLst>
                </a:gridCol>
                <a:gridCol w="1147331">
                  <a:extLst>
                    <a:ext uri="{9D8B030D-6E8A-4147-A177-3AD203B41FA5}">
                      <a16:colId xmlns:a16="http://schemas.microsoft.com/office/drawing/2014/main" xmlns="" val="2027994958"/>
                    </a:ext>
                  </a:extLst>
                </a:gridCol>
                <a:gridCol w="1496621">
                  <a:extLst>
                    <a:ext uri="{9D8B030D-6E8A-4147-A177-3AD203B41FA5}">
                      <a16:colId xmlns:a16="http://schemas.microsoft.com/office/drawing/2014/main" xmlns="" val="2584672964"/>
                    </a:ext>
                  </a:extLst>
                </a:gridCol>
              </a:tblGrid>
              <a:tr h="631077"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Camada</a:t>
                      </a:r>
                      <a:endParaRPr lang="en-US" sz="3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3337" marR="123337" marT="1713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Tipo</a:t>
                      </a:r>
                      <a:endParaRPr lang="en-US" sz="3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3337" marR="123337" marT="1713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Neurônios</a:t>
                      </a:r>
                      <a:r>
                        <a:rPr lang="en-US" sz="1800" b="1" i="0" u="none" strike="noStrike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 / </a:t>
                      </a:r>
                      <a:r>
                        <a:rPr lang="en-US" sz="1800" b="1" i="0" u="none" strike="noStrike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Filtros</a:t>
                      </a:r>
                      <a:endParaRPr lang="en-US" sz="3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3337" marR="123337" marT="1713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Kernel</a:t>
                      </a:r>
                      <a:endParaRPr lang="en-US" sz="3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3337" marR="123337" marT="1713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dirty="0" err="1">
                          <a:effectLst/>
                          <a:latin typeface="Times New Roman" panose="02020603050405020304" pitchFamily="18" charset="0"/>
                        </a:rPr>
                        <a:t>Função</a:t>
                      </a:r>
                      <a:r>
                        <a:rPr lang="en-US" sz="1800" b="1" i="0" u="none" strike="noStrike" dirty="0">
                          <a:effectLst/>
                          <a:latin typeface="Times New Roman" panose="02020603050405020304" pitchFamily="18" charset="0"/>
                        </a:rPr>
                        <a:t> de </a:t>
                      </a:r>
                      <a:r>
                        <a:rPr lang="en-US" sz="1800" b="1" i="0" u="none" strike="noStrike" dirty="0" err="1">
                          <a:effectLst/>
                          <a:latin typeface="Times New Roman" panose="02020603050405020304" pitchFamily="18" charset="0"/>
                        </a:rPr>
                        <a:t>ativação</a:t>
                      </a:r>
                      <a:endParaRPr lang="en-US" sz="3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3337" marR="123337" marT="1713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57551608"/>
                  </a:ext>
                </a:extLst>
              </a:tr>
              <a:tr h="356994"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</a:t>
                      </a:r>
                      <a:endParaRPr lang="en-US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3337" marR="123337" marT="1713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Conv2D</a:t>
                      </a:r>
                      <a:endParaRPr lang="en-US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3337" marR="123337" marT="1713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32</a:t>
                      </a:r>
                      <a:endParaRPr lang="en-US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3337" marR="123337" marT="1713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(3, 3)</a:t>
                      </a:r>
                      <a:endParaRPr lang="en-US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3337" marR="123337" marT="1713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ReLU</a:t>
                      </a:r>
                      <a:endParaRPr lang="en-US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3337" marR="123337" marT="1713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613397982"/>
                  </a:ext>
                </a:extLst>
              </a:tr>
              <a:tr h="356994"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2</a:t>
                      </a:r>
                      <a:endParaRPr lang="en-US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3337" marR="123337" marT="1713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MaxPooling2D</a:t>
                      </a:r>
                      <a:endParaRPr lang="en-US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3337" marR="123337" marT="1713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-</a:t>
                      </a:r>
                      <a:endParaRPr lang="en-US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3337" marR="123337" marT="1713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(2, 2)</a:t>
                      </a:r>
                      <a:endParaRPr lang="en-US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3337" marR="123337" marT="1713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-</a:t>
                      </a:r>
                      <a:endParaRPr lang="en-US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3337" marR="123337" marT="1713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027081348"/>
                  </a:ext>
                </a:extLst>
              </a:tr>
              <a:tr h="356994"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3</a:t>
                      </a:r>
                      <a:endParaRPr lang="en-US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3337" marR="123337" marT="1713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Conv2D</a:t>
                      </a:r>
                      <a:endParaRPr lang="en-US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3337" marR="123337" marT="1713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64</a:t>
                      </a:r>
                      <a:endParaRPr lang="en-US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3337" marR="123337" marT="1713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(3, 3)</a:t>
                      </a:r>
                      <a:endParaRPr lang="en-US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3337" marR="123337" marT="1713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ReLU</a:t>
                      </a:r>
                      <a:endParaRPr lang="en-US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3337" marR="123337" marT="1713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0500898"/>
                  </a:ext>
                </a:extLst>
              </a:tr>
              <a:tr h="356994"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4</a:t>
                      </a:r>
                      <a:endParaRPr lang="en-US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3337" marR="123337" marT="1713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MaxPooling2D</a:t>
                      </a:r>
                      <a:endParaRPr lang="en-US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3337" marR="123337" marT="1713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-</a:t>
                      </a:r>
                      <a:endParaRPr lang="en-US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3337" marR="123337" marT="1713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(2, 2)</a:t>
                      </a:r>
                      <a:endParaRPr lang="en-US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3337" marR="123337" marT="1713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-</a:t>
                      </a:r>
                      <a:endParaRPr lang="en-US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3337" marR="123337" marT="1713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122463345"/>
                  </a:ext>
                </a:extLst>
              </a:tr>
              <a:tr h="356994"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5</a:t>
                      </a:r>
                      <a:endParaRPr lang="en-US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3337" marR="123337" marT="1713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Flatten</a:t>
                      </a:r>
                      <a:endParaRPr lang="en-US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3337" marR="123337" marT="1713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-</a:t>
                      </a:r>
                      <a:endParaRPr lang="en-US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3337" marR="123337" marT="1713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-</a:t>
                      </a:r>
                      <a:endParaRPr lang="en-US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3337" marR="123337" marT="1713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-</a:t>
                      </a:r>
                      <a:endParaRPr lang="en-US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3337" marR="123337" marT="1713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494870593"/>
                  </a:ext>
                </a:extLst>
              </a:tr>
              <a:tr h="356994"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6</a:t>
                      </a:r>
                      <a:endParaRPr lang="en-US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3337" marR="123337" marT="1713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Dense</a:t>
                      </a:r>
                      <a:endParaRPr lang="en-US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3337" marR="123337" marT="1713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128</a:t>
                      </a:r>
                      <a:endParaRPr lang="en-US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3337" marR="123337" marT="1713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-</a:t>
                      </a:r>
                      <a:endParaRPr lang="en-US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3337" marR="123337" marT="1713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ReLU</a:t>
                      </a:r>
                      <a:endParaRPr lang="en-US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3337" marR="123337" marT="1713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513283370"/>
                  </a:ext>
                </a:extLst>
              </a:tr>
              <a:tr h="356994"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7</a:t>
                      </a:r>
                      <a:endParaRPr lang="en-US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3337" marR="123337" marT="1713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Dense</a:t>
                      </a:r>
                      <a:endParaRPr lang="en-US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3337" marR="123337" marT="1713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3</a:t>
                      </a:r>
                      <a:endParaRPr lang="en-US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3337" marR="123337" marT="1713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-</a:t>
                      </a:r>
                      <a:endParaRPr lang="en-US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3337" marR="123337" marT="1713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Softmax</a:t>
                      </a:r>
                      <a:endParaRPr lang="en-US" sz="3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3337" marR="123337" marT="1713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8318168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2596547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xmlns="" id="{5A59F003-E00A-43F9-91DC-CC54E3B8746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4" descr="Sistema neurônio em renderização 3D">
            <a:extLst>
              <a:ext uri="{FF2B5EF4-FFF2-40B4-BE49-F238E27FC236}">
                <a16:creationId xmlns:a16="http://schemas.microsoft.com/office/drawing/2014/main" xmlns="" id="{F9B357C3-DA28-BDB1-017F-E135CC0BDB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091" t="24522"/>
          <a:stretch/>
        </p:blipFill>
        <p:spPr>
          <a:xfrm>
            <a:off x="20" y="-9822"/>
            <a:ext cx="12191981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D74A4382-E3AD-430A-9A1F-DFA3E0E77A7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6200000">
            <a:off x="3799868" y="-1534136"/>
            <a:ext cx="4592270" cy="12192001"/>
          </a:xfrm>
          <a:prstGeom prst="rect">
            <a:avLst/>
          </a:prstGeom>
          <a:gradFill>
            <a:gsLst>
              <a:gs pos="35000">
                <a:schemeClr val="bg1">
                  <a:alpha val="46000"/>
                </a:schemeClr>
              </a:gs>
              <a:gs pos="21000">
                <a:schemeClr val="bg1">
                  <a:alpha val="3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9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E260AB3D-9A29-4F7D-30F9-733C82AF7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553" y="3091928"/>
            <a:ext cx="9459294" cy="2387600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pt-BR" sz="4800" dirty="0"/>
              <a:t>Resultado obtido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xmlns="" id="{79F40191-0F44-4FD1-82CC-ACB507C14BE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5575039"/>
            <a:ext cx="9785897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xmlns="" id="{C123EF2E-6808-C82D-EA74-6E6AFCC3FD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BE9C96-AC6B-4920-8333-2242910C47C7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4382497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own Arrow 7">
            <a:extLst>
              <a:ext uri="{FF2B5EF4-FFF2-40B4-BE49-F238E27FC236}">
                <a16:creationId xmlns:a16="http://schemas.microsoft.com/office/drawing/2014/main" xmlns="" id="{D4771268-CB57-404A-9271-370EB28F609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6906D6BC-F39D-0486-E8D5-8B98E24ABB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3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Matrizes</a:t>
            </a:r>
            <a:r>
              <a:rPr lang="en-US" sz="33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de </a:t>
            </a:r>
            <a:r>
              <a:rPr lang="en-US" sz="33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confusão</a:t>
            </a:r>
            <a:r>
              <a:rPr lang="en-US" sz="33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para as </a:t>
            </a:r>
            <a:r>
              <a:rPr lang="en-US" sz="33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condições</a:t>
            </a:r>
            <a:r>
              <a:rPr lang="en-US" sz="33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3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testadas</a:t>
            </a:r>
            <a:endParaRPr lang="en-US" sz="33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Espaço Reservado para Conteúdo 4" descr="Interface gráfica do usuário, Aplicativo&#10;&#10;Descrição gerada automaticamente com confiança média">
            <a:extLst>
              <a:ext uri="{FF2B5EF4-FFF2-40B4-BE49-F238E27FC236}">
                <a16:creationId xmlns:a16="http://schemas.microsoft.com/office/drawing/2014/main" xmlns="" id="{E9FED602-ECB8-B899-183E-DA5F09D0D1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77316" y="1139349"/>
            <a:ext cx="6780700" cy="4576972"/>
          </a:xfrm>
          <a:prstGeom prst="rect">
            <a:avLst/>
          </a:prstGeom>
        </p:spPr>
      </p:pic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xmlns="" id="{2DA91C9F-699F-ED5F-52FE-724FD19318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34184" y="6356350"/>
            <a:ext cx="51434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19BE9C96-AC6B-4920-8333-2242910C47C7}" type="slidenum">
              <a:rPr lang="en-US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17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5610296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Sistema neurônio em renderização 3D">
            <a:extLst>
              <a:ext uri="{FF2B5EF4-FFF2-40B4-BE49-F238E27FC236}">
                <a16:creationId xmlns:a16="http://schemas.microsoft.com/office/drawing/2014/main" xmlns="" id="{F9B357C3-DA28-BDB1-017F-E135CC0BDB2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9609" t="24522" r="35275"/>
          <a:stretch/>
        </p:blipFill>
        <p:spPr>
          <a:xfrm>
            <a:off x="-8173" y="10"/>
            <a:ext cx="6050605" cy="6857990"/>
          </a:xfrm>
          <a:prstGeom prst="rect">
            <a:avLst/>
          </a:prstGeom>
        </p:spPr>
      </p:pic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xmlns="" id="{C123EF2E-6808-C82D-EA74-6E6AFCC3FD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E9C96-AC6B-4920-8333-2242910C47C7}" type="slidenum">
              <a:rPr lang="pt-BR" smtClean="0"/>
              <a:pPr/>
              <a:t>18</a:t>
            </a:fld>
            <a:endParaRPr lang="pt-BR"/>
          </a:p>
        </p:txBody>
      </p:sp>
      <p:sp>
        <p:nvSpPr>
          <p:cNvPr id="7" name="Google Shape;566;p47">
            <a:extLst>
              <a:ext uri="{FF2B5EF4-FFF2-40B4-BE49-F238E27FC236}">
                <a16:creationId xmlns:a16="http://schemas.microsoft.com/office/drawing/2014/main" xmlns="" id="{17EA4B8E-FC9C-8180-DCB5-2EACF74175D5}"/>
              </a:ext>
            </a:extLst>
          </p:cNvPr>
          <p:cNvSpPr txBox="1">
            <a:spLocks/>
          </p:cNvSpPr>
          <p:nvPr/>
        </p:nvSpPr>
        <p:spPr>
          <a:xfrm>
            <a:off x="6324803" y="996383"/>
            <a:ext cx="5360000" cy="1950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8000" dirty="0">
                <a:latin typeface="Aharoni" panose="02010803020104030203" pitchFamily="2" charset="-79"/>
                <a:cs typeface="Aharoni" panose="02010803020104030203" pitchFamily="2" charset="-79"/>
              </a:rPr>
              <a:t>Obrigado!</a:t>
            </a:r>
          </a:p>
        </p:txBody>
      </p:sp>
      <p:sp>
        <p:nvSpPr>
          <p:cNvPr id="8" name="Google Shape;567;p47">
            <a:extLst>
              <a:ext uri="{FF2B5EF4-FFF2-40B4-BE49-F238E27FC236}">
                <a16:creationId xmlns:a16="http://schemas.microsoft.com/office/drawing/2014/main" xmlns="" id="{395711DA-177E-740C-8CB7-C2B4854E84C6}"/>
              </a:ext>
            </a:extLst>
          </p:cNvPr>
          <p:cNvSpPr txBox="1">
            <a:spLocks/>
          </p:cNvSpPr>
          <p:nvPr/>
        </p:nvSpPr>
        <p:spPr>
          <a:xfrm>
            <a:off x="6324537" y="2835983"/>
            <a:ext cx="5360000" cy="160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Clr>
                <a:schemeClr val="dk1"/>
              </a:buClr>
              <a:buSzPts val="1100"/>
            </a:pPr>
            <a:endParaRPr lang="pt-BR" sz="2133" b="1" dirty="0"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marL="0" indent="0" algn="ctr">
              <a:buClr>
                <a:schemeClr val="dk1"/>
              </a:buClr>
              <a:buSzPts val="1100"/>
            </a:pPr>
            <a:r>
              <a:rPr lang="pt-BR" sz="2133" b="1" dirty="0" smtClean="0">
                <a:latin typeface="Fira Sans Condensed"/>
                <a:ea typeface="Fira Sans Condensed"/>
                <a:cs typeface="Fira Sans Condensed"/>
                <a:sym typeface="Fira Sans Condensed"/>
                <a:hlinkClick r:id="rId4"/>
              </a:rPr>
              <a:t>pmarcotti@gmail.com</a:t>
            </a:r>
            <a:r>
              <a:rPr lang="pt-BR" sz="2133" b="1" dirty="0" smtClean="0">
                <a:latin typeface="Fira Sans Condensed"/>
                <a:ea typeface="Fira Sans Condensed"/>
                <a:cs typeface="Fira Sans Condensed"/>
                <a:sym typeface="Fira Sans Condensed"/>
              </a:rPr>
              <a:t> </a:t>
            </a:r>
            <a:endParaRPr lang="pt-BR" sz="2133" b="1" dirty="0"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marL="0" indent="0" algn="ctr">
              <a:buClr>
                <a:schemeClr val="dk1"/>
              </a:buClr>
              <a:buSzPts val="1100"/>
            </a:pPr>
            <a:r>
              <a:rPr lang="pt-BR" sz="2133" b="1" dirty="0" smtClean="0">
                <a:latin typeface="Fira Sans Condensed"/>
                <a:ea typeface="Fira Sans Condensed"/>
                <a:cs typeface="Fira Sans Condensed"/>
                <a:sym typeface="Fira Sans Condensed"/>
              </a:rPr>
              <a:t>(11) 9-8153-8898</a:t>
            </a:r>
            <a:endParaRPr lang="pt-BR" sz="2133" b="1" dirty="0"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marL="0" indent="0" algn="ctr"/>
            <a:endParaRPr lang="pt-BR" sz="2133" b="1" dirty="0"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marL="0" indent="0" algn="ctr"/>
            <a:endParaRPr lang="pt-BR" sz="2133" b="1" dirty="0"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5933995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6">
            <a:extLst>
              <a:ext uri="{FF2B5EF4-FFF2-40B4-BE49-F238E27FC236}">
                <a16:creationId xmlns:a16="http://schemas.microsoft.com/office/drawing/2014/main" xmlns="" id="{9228552E-C8B1-4A80-8448-0787CE0FC70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Tela de computador com fundo azul&#10;&#10;Descrição gerada automaticamente com confiança baixa">
            <a:extLst>
              <a:ext uri="{FF2B5EF4-FFF2-40B4-BE49-F238E27FC236}">
                <a16:creationId xmlns:a16="http://schemas.microsoft.com/office/drawing/2014/main" xmlns="" id="{EFC86930-0F7C-F794-5C75-D5A746872E9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853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6D7CE772-8E32-0039-95DB-BC6B1F50B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pt-BR" dirty="0" smtClean="0">
                <a:solidFill>
                  <a:srgbClr val="FFFFFF"/>
                </a:solidFill>
              </a:rPr>
              <a:t>Plano da aula</a:t>
            </a:r>
            <a:endParaRPr lang="pt-BR" dirty="0">
              <a:solidFill>
                <a:srgbClr val="FFFFFF"/>
              </a:solidFill>
            </a:endParaRPr>
          </a:p>
        </p:txBody>
      </p:sp>
      <p:graphicFrame>
        <p:nvGraphicFramePr>
          <p:cNvPr id="52" name="Espaço Reservado para Conteúdo 2">
            <a:extLst>
              <a:ext uri="{FF2B5EF4-FFF2-40B4-BE49-F238E27FC236}">
                <a16:creationId xmlns:a16="http://schemas.microsoft.com/office/drawing/2014/main" xmlns="" id="{5FB3C3AE-88D4-19D9-6A02-8EF3AEA1603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xmlns="" val="24910637"/>
              </p:ext>
            </p:extLst>
          </p:nvPr>
        </p:nvGraphicFramePr>
        <p:xfrm>
          <a:off x="838200" y="1749422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xmlns="" id="{2AF2CBA8-8911-AA5D-65BF-6055965441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E9C96-AC6B-4920-8333-2242910C47C7}" type="slidenum">
              <a:rPr lang="pt-BR" smtClean="0"/>
              <a:pPr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xmlns="" val="13047364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graphicEl>
                                              <a:dgm id="{9F05C74F-6FED-4D24-888B-F4C0988434B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2">
                                            <p:graphicEl>
                                              <a:dgm id="{9F05C74F-6FED-4D24-888B-F4C0988434B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2">
                                            <p:graphicEl>
                                              <a:dgm id="{9F05C74F-6FED-4D24-888B-F4C0988434B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2">
                                            <p:graphicEl>
                                              <a:dgm id="{9F05C74F-6FED-4D24-888B-F4C0988434B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graphicEl>
                                              <a:dgm id="{5F2F448E-595B-4F50-BF65-6428509DD9E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2">
                                            <p:graphicEl>
                                              <a:dgm id="{5F2F448E-595B-4F50-BF65-6428509DD9E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2">
                                            <p:graphicEl>
                                              <a:dgm id="{5F2F448E-595B-4F50-BF65-6428509DD9E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2">
                                            <p:graphicEl>
                                              <a:dgm id="{5F2F448E-595B-4F50-BF65-6428509DD9E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graphicEl>
                                              <a:dgm id="{C8372DBB-4655-4EF1-A47B-F9525FE76F4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2">
                                            <p:graphicEl>
                                              <a:dgm id="{C8372DBB-4655-4EF1-A47B-F9525FE76F4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2">
                                            <p:graphicEl>
                                              <a:dgm id="{C8372DBB-4655-4EF1-A47B-F9525FE76F4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2">
                                            <p:graphicEl>
                                              <a:dgm id="{C8372DBB-4655-4EF1-A47B-F9525FE76F4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graphicEl>
                                              <a:dgm id="{1B61C4DA-B6F9-4ADE-8320-70C0FC32FE3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2">
                                            <p:graphicEl>
                                              <a:dgm id="{1B61C4DA-B6F9-4ADE-8320-70C0FC32FE3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2">
                                            <p:graphicEl>
                                              <a:dgm id="{1B61C4DA-B6F9-4ADE-8320-70C0FC32FE3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2">
                                            <p:graphicEl>
                                              <a:dgm id="{1B61C4DA-B6F9-4ADE-8320-70C0FC32FE3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graphicEl>
                                              <a:dgm id="{D1FCF74F-F482-4263-BF4E-9014ECD4D2F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52">
                                            <p:graphicEl>
                                              <a:dgm id="{D1FCF74F-F482-4263-BF4E-9014ECD4D2F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2">
                                            <p:graphicEl>
                                              <a:dgm id="{D1FCF74F-F482-4263-BF4E-9014ECD4D2F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2">
                                            <p:graphicEl>
                                              <a:dgm id="{D1FCF74F-F482-4263-BF4E-9014ECD4D2F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graphicEl>
                                              <a:dgm id="{4279FB95-98C0-4E18-AB21-1713474A951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52">
                                            <p:graphicEl>
                                              <a:dgm id="{4279FB95-98C0-4E18-AB21-1713474A951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2">
                                            <p:graphicEl>
                                              <a:dgm id="{4279FB95-98C0-4E18-AB21-1713474A951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52">
                                            <p:graphicEl>
                                              <a:dgm id="{4279FB95-98C0-4E18-AB21-1713474A951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2" grpId="0">
        <p:bldSub>
          <a:bldDgm bld="one"/>
        </p:bldSub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xmlns="" id="{5A59F003-E00A-43F9-91DC-CC54E3B8746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Sistema neurônio em renderização 3D">
            <a:extLst>
              <a:ext uri="{FF2B5EF4-FFF2-40B4-BE49-F238E27FC236}">
                <a16:creationId xmlns:a16="http://schemas.microsoft.com/office/drawing/2014/main" xmlns="" id="{F9B357C3-DA28-BDB1-017F-E135CC0BDB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091" t="24522"/>
          <a:stretch/>
        </p:blipFill>
        <p:spPr>
          <a:xfrm>
            <a:off x="20" y="-9822"/>
            <a:ext cx="12191981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D74A4382-E3AD-430A-9A1F-DFA3E0E77A7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6200000">
            <a:off x="3799868" y="-1534136"/>
            <a:ext cx="4592270" cy="12192001"/>
          </a:xfrm>
          <a:prstGeom prst="rect">
            <a:avLst/>
          </a:prstGeom>
          <a:gradFill>
            <a:gsLst>
              <a:gs pos="35000">
                <a:schemeClr val="bg1">
                  <a:alpha val="46000"/>
                </a:schemeClr>
              </a:gs>
              <a:gs pos="21000">
                <a:schemeClr val="bg1">
                  <a:alpha val="3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9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E260AB3D-9A29-4F7D-30F9-733C82AF7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553" y="3091928"/>
            <a:ext cx="10381980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pt-BR" sz="6600" dirty="0" smtClean="0"/>
              <a:t>Apresentação do Problema</a:t>
            </a:r>
            <a:endParaRPr lang="pt-BR" sz="6600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xmlns="" id="{79F40191-0F44-4FD1-82CC-ACB507C14BE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5575039"/>
            <a:ext cx="9785897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xmlns="" id="{25C61D13-473D-4C59-26DF-48EA55315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E9C96-AC6B-4920-8333-2242910C47C7}" type="slidenum">
              <a:rPr lang="pt-BR" smtClean="0"/>
              <a:pPr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xmlns="" val="19879463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xmlns="" id="{5A59F003-E00A-43F9-91DC-CC54E3B8746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Sistema neurônio em renderização 3D">
            <a:extLst>
              <a:ext uri="{FF2B5EF4-FFF2-40B4-BE49-F238E27FC236}">
                <a16:creationId xmlns:a16="http://schemas.microsoft.com/office/drawing/2014/main" xmlns="" id="{F9B357C3-DA28-BDB1-017F-E135CC0BDB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091" t="24522"/>
          <a:stretch/>
        </p:blipFill>
        <p:spPr>
          <a:xfrm>
            <a:off x="20" y="-9822"/>
            <a:ext cx="12191981" cy="6857990"/>
          </a:xfrm>
          <a:prstGeom prst="rect">
            <a:avLst/>
          </a:prstGeom>
        </p:spPr>
      </p:pic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xmlns="" id="{25C61D13-473D-4C59-26DF-48EA55315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E9C96-AC6B-4920-8333-2242910C47C7}" type="slidenum">
              <a:rPr lang="pt-BR" smtClean="0"/>
              <a:pPr/>
              <a:t>4</a:t>
            </a:fld>
            <a:endParaRPr lang="pt-BR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90114" y="1587583"/>
            <a:ext cx="10817704" cy="38921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19879463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" y="619495"/>
            <a:ext cx="12192001" cy="62385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E9C96-AC6B-4920-8333-2242910C47C7}" type="slidenum">
              <a:rPr lang="pt-BR" smtClean="0"/>
              <a:pPr/>
              <a:t>5</a:t>
            </a:fld>
            <a:endParaRPr lang="pt-BR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xmlns="" id="{74BB47FB-D6C6-B5A4-44EE-7618F22AD3D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0515600" cy="1325563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Bancada</a:t>
            </a:r>
            <a:endParaRPr kumimoji="0" lang="pt-BR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E9C96-AC6B-4920-8333-2242910C47C7}" type="slidenum">
              <a:rPr lang="pt-BR" smtClean="0"/>
              <a:pPr/>
              <a:t>6</a:t>
            </a:fld>
            <a:endParaRPr lang="pt-BR"/>
          </a:p>
        </p:txBody>
      </p:sp>
      <p:pic>
        <p:nvPicPr>
          <p:cNvPr id="3" name="Imagem 2" descr="Defeito Pista Extern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1940" y="309127"/>
            <a:ext cx="9088119" cy="623974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xmlns="" id="{BACC6370-2D7E-4714-9D71-7542949D7D5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xmlns="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F68B3F68-107C-434F-AA38-110D5EA91B8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H="1">
            <a:off x="2" y="0"/>
            <a:ext cx="12191998" cy="2170031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AAD0DBB9-1A4B-4391-81D4-CB19F9AB918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H="1">
            <a:off x="8082819" y="0"/>
            <a:ext cx="4097211" cy="2170661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48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063BBA22-50EA-4C4D-BE05-F1CE4E63AA5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6200000" flipH="1">
            <a:off x="5010646" y="-5010043"/>
            <a:ext cx="2170709" cy="12192000"/>
          </a:xfrm>
          <a:prstGeom prst="rect">
            <a:avLst/>
          </a:prstGeom>
          <a:gradFill>
            <a:gsLst>
              <a:gs pos="23000">
                <a:schemeClr val="accent1">
                  <a:lumMod val="75000"/>
                  <a:alpha val="16000"/>
                </a:schemeClr>
              </a:gs>
              <a:gs pos="99000">
                <a:srgbClr val="000000">
                  <a:alpha val="45000"/>
                </a:srgbClr>
              </a:gs>
            </a:gsLst>
            <a:lin ang="21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5B764FE7-1314-9963-8FE4-E96BF6D72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3564" y="348865"/>
            <a:ext cx="9718111" cy="1576446"/>
          </a:xfrm>
        </p:spPr>
        <p:txBody>
          <a:bodyPr anchor="ctr">
            <a:normAutofit/>
          </a:bodyPr>
          <a:lstStyle/>
          <a:p>
            <a:r>
              <a:rPr lang="pt-BR" sz="4000">
                <a:solidFill>
                  <a:srgbClr val="FFFFFF"/>
                </a:solidFill>
              </a:rPr>
              <a:t>Método empregado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xmlns="" id="{24D9C59D-6C20-5DE2-99D4-1B46120AE1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5664"/>
            <a:ext cx="448056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9BE9C96-AC6B-4920-8333-2242910C47C7}" type="slidenum">
              <a:rPr lang="pt-BR" sz="11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7</a:t>
            </a:fld>
            <a:endParaRPr lang="pt-BR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aphicFrame>
        <p:nvGraphicFramePr>
          <p:cNvPr id="5" name="Espaço Reservado para Conteúdo 4">
            <a:extLst>
              <a:ext uri="{FF2B5EF4-FFF2-40B4-BE49-F238E27FC236}">
                <a16:creationId xmlns:a16="http://schemas.microsoft.com/office/drawing/2014/main" xmlns="" id="{1D748725-85FF-12B1-570C-B71D271D3B2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xmlns="" val="1271976952"/>
              </p:ext>
            </p:extLst>
          </p:nvPr>
        </p:nvGraphicFramePr>
        <p:xfrm>
          <a:off x="644056" y="2615979"/>
          <a:ext cx="10927829" cy="36894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xmlns="" val="32311748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xmlns="" id="{5A59F003-E00A-43F9-91DC-CC54E3B8746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4" descr="Sistema neurônio em renderização 3D">
            <a:extLst>
              <a:ext uri="{FF2B5EF4-FFF2-40B4-BE49-F238E27FC236}">
                <a16:creationId xmlns:a16="http://schemas.microsoft.com/office/drawing/2014/main" xmlns="" id="{F9B357C3-DA28-BDB1-017F-E135CC0BDB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091" t="24522"/>
          <a:stretch/>
        </p:blipFill>
        <p:spPr>
          <a:xfrm>
            <a:off x="20" y="-9822"/>
            <a:ext cx="12191981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D74A4382-E3AD-430A-9A1F-DFA3E0E77A7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6200000">
            <a:off x="3799868" y="-1534136"/>
            <a:ext cx="4592270" cy="12192001"/>
          </a:xfrm>
          <a:prstGeom prst="rect">
            <a:avLst/>
          </a:prstGeom>
          <a:gradFill>
            <a:gsLst>
              <a:gs pos="35000">
                <a:schemeClr val="bg1">
                  <a:alpha val="46000"/>
                </a:schemeClr>
              </a:gs>
              <a:gs pos="21000">
                <a:schemeClr val="bg1">
                  <a:alpha val="3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9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E260AB3D-9A29-4F7D-30F9-733C82AF7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552" y="3091928"/>
            <a:ext cx="11482647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pt-BR" sz="6600" dirty="0"/>
              <a:t>Rede </a:t>
            </a:r>
            <a:r>
              <a:rPr lang="pt-BR" sz="6600" dirty="0" smtClean="0"/>
              <a:t>Neural </a:t>
            </a:r>
            <a:r>
              <a:rPr lang="pt-BR" sz="6600" dirty="0" err="1" smtClean="0"/>
              <a:t>Convolucional</a:t>
            </a:r>
            <a:r>
              <a:rPr lang="pt-BR" sz="6600" dirty="0" smtClean="0"/>
              <a:t> (CNN)</a:t>
            </a:r>
            <a:endParaRPr lang="pt-BR" sz="6600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xmlns="" id="{79F40191-0F44-4FD1-82CC-ACB507C14BE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5575039"/>
            <a:ext cx="9785897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xmlns="" id="{9571DDE7-E9EA-799A-DBB2-0F233E485D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BE9C96-AC6B-4920-8333-2242910C47C7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6122191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9FDC6D43-4C5C-6091-03A6-CB440AEE1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Estrutura </a:t>
            </a:r>
            <a:r>
              <a:rPr lang="pt-BR" dirty="0" smtClean="0"/>
              <a:t>Rede Neural </a:t>
            </a:r>
            <a:r>
              <a:rPr lang="pt-BR" dirty="0" err="1" smtClean="0"/>
              <a:t>Convolucional</a:t>
            </a:r>
            <a:endParaRPr lang="pt-BR" dirty="0"/>
          </a:p>
        </p:txBody>
      </p:sp>
      <p:pic>
        <p:nvPicPr>
          <p:cNvPr id="4098" name="Picture 2" descr="Basics of CNN in Deep Learning - Analytics Vidhya">
            <a:extLst>
              <a:ext uri="{FF2B5EF4-FFF2-40B4-BE49-F238E27FC236}">
                <a16:creationId xmlns:a16="http://schemas.microsoft.com/office/drawing/2014/main" xmlns="" id="{0D888FE6-7726-0DDF-9279-08467CA863F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466917" y="1825625"/>
            <a:ext cx="9258165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xmlns="" id="{CB5B6CBE-7ACC-5D40-6760-A82A1E42AE62}"/>
              </a:ext>
            </a:extLst>
          </p:cNvPr>
          <p:cNvSpPr txBox="1">
            <a:spLocks/>
          </p:cNvSpPr>
          <p:nvPr/>
        </p:nvSpPr>
        <p:spPr>
          <a:xfrm>
            <a:off x="4198197" y="6176963"/>
            <a:ext cx="4353116" cy="4904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pt-BR" sz="2000" dirty="0"/>
              <a:t>Fonte: medium.com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xmlns="" id="{09121B95-88CF-CA68-8F92-E5F43F04BB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E9C96-AC6B-4920-8333-2242910C47C7}" type="slidenum">
              <a:rPr lang="pt-BR" smtClean="0"/>
              <a:pPr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xmlns="" val="78737268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1636</TotalTime>
  <Words>226</Words>
  <Application>Microsoft Office PowerPoint</Application>
  <PresentationFormat>Personalizar</PresentationFormat>
  <Paragraphs>99</Paragraphs>
  <Slides>18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18</vt:i4>
      </vt:variant>
    </vt:vector>
  </HeadingPairs>
  <TitlesOfParts>
    <vt:vector size="19" baseType="lpstr">
      <vt:lpstr>Tema do Office</vt:lpstr>
      <vt:lpstr>Pitch de Aula Utilização de Rede Neural Artificial Problema de Otimização em Engenharia</vt:lpstr>
      <vt:lpstr>Plano da aula</vt:lpstr>
      <vt:lpstr>Apresentação do Problema</vt:lpstr>
      <vt:lpstr>Slide 4</vt:lpstr>
      <vt:lpstr>Slide 5</vt:lpstr>
      <vt:lpstr>Slide 6</vt:lpstr>
      <vt:lpstr>Método empregado</vt:lpstr>
      <vt:lpstr>Rede Neural Convolucional (CNN)</vt:lpstr>
      <vt:lpstr>Estrutura Rede Neural Convolucional</vt:lpstr>
      <vt:lpstr>Processo de Convolução</vt:lpstr>
      <vt:lpstr>A camada de saída</vt:lpstr>
      <vt:lpstr>Slide 12</vt:lpstr>
      <vt:lpstr>Sinal aquisitado no domínio do tempo</vt:lpstr>
      <vt:lpstr>Imagens Geradas</vt:lpstr>
      <vt:lpstr>Configuração de rede adotada</vt:lpstr>
      <vt:lpstr>Resultado obtido</vt:lpstr>
      <vt:lpstr>Matrizes de confusão para as condições testadas</vt:lpstr>
      <vt:lpstr>Slide 18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DETECÇÃO DE FALHAS EM ROLAMENTOS BASEADO EM REDES NEURAIS CONVOLUCIONAIS UTILIZANDO ACELERÔMETROS MEMS DE BAIXO CUSTO</dc:title>
  <dc:creator>Lucas Willenshofer</dc:creator>
  <cp:lastModifiedBy>Servidor</cp:lastModifiedBy>
  <cp:revision>14</cp:revision>
  <dcterms:created xsi:type="dcterms:W3CDTF">2023-03-27T12:44:42Z</dcterms:created>
  <dcterms:modified xsi:type="dcterms:W3CDTF">2024-01-29T00:35:24Z</dcterms:modified>
</cp:coreProperties>
</file>